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4" r:id="rId7"/>
    <p:sldId id="275" r:id="rId8"/>
    <p:sldId id="277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1D9"/>
    <a:srgbClr val="364F60"/>
    <a:srgbClr val="2F5B1F"/>
    <a:srgbClr val="20882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26T17:43:56.07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11590.81738"/>
      <inkml:brushProperty name="anchorY" value="-29511.95313"/>
      <inkml:brushProperty name="scaleFactor" value="0.5"/>
    </inkml:brush>
  </inkml:definitions>
  <inkml:trace contextRef="#ctx0" brushRef="#br0">0 1,'0'0,"0"0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9AE4-6FD0-4EE7-A7B1-F7D3DEE1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65EEB-C47D-4650-8FA3-8BE1CF0CD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FB7B-61D4-4153-8EB1-7AA5E60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8B2D-C175-4031-AB46-C45DBE61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D96C6-7AE5-4BD7-9E16-EE4BB437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8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5E28-83A1-4BD9-BF43-B1C82535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46ABA-E82A-439D-ADB7-250C03ED3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9A68B-8DA4-4ACD-BFC1-3F982453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AC7E2-C4EC-4D56-B790-0D6E4406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4E5C-1C2E-426C-B8D8-A3C0A5FE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49DC17-BA5A-46A5-BDF4-4AD15BCD7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1C528-AF46-4E12-8C70-98DBF2A1C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A18C-AF36-4AC5-9F8E-65624A59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E82D7-8806-4A7E-87A5-86C076A4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3A81C-DB5E-41C2-BCB9-85BC07F7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8B08-04F3-4D9F-970C-79C27397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381F-76FD-4C82-9F05-3874DEC1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F505-4795-4340-9452-40BA1441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AD142-DA5D-4693-A40C-26AD4C34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B02E-B4D4-402C-83BD-A572DCA7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2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9DEF-98B9-4AA9-90B0-DF3FBF2F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5345C-0A5D-4622-99F6-827D2AE97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93553-D64A-42B9-962B-5060C4ED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F1004-B079-42A6-9360-6BEE2976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432F-927E-4EFE-8A22-AA94E54A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4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7A17-F2AC-4E00-B77E-4AE0E578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B8EC-21C9-403E-93DE-E18CB0B0D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7523F-95F0-48F1-BC2A-0F5B4CA0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208F9-D902-49DE-8E6C-07EE722C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50494-3368-4A28-9AB1-6C67E3BB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FB676-1C78-49A0-A541-EDE20EED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3EF1-F7C6-4DEA-8602-312C9689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5A81-55B5-4108-B4DE-82719BEE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BAE3F-1ACB-46CE-AF1C-46B6C436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F668E-0048-44C9-A27B-C9F997C6B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8BA63-89A4-42ED-929A-6349811A8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08736-491D-4AD1-89AA-48C11D3B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96F2A-5996-4EFB-9B5A-74DD3689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A961C-A734-4CEF-8B50-B7E31567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5621-840C-4F28-9399-1473CC16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D1062-51D8-4CA8-ADD7-95910504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3F902-686A-42DF-AD4D-15DF1346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DF9A5-5E44-4F08-89D2-E777D2D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98292-6624-433F-B882-F5917307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99B72-418D-4EF9-90AB-AEB9AA04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4751B-6330-40DD-BF33-8D7EDF82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1ED7-2C0E-42B1-89A1-79636D62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0754-0A36-4080-AB9F-49B81E00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A553-E7A5-42A6-8016-27A1EE330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3039B-610C-4358-A303-92EEB953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3650-1FFD-4B3A-805C-A4E48E1C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F6CE8-CCDA-4D9D-A4B8-474708A2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44CC-5DA4-4E4C-BC74-A4EF0BF2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BB3D5-A333-4DD3-A43C-1F460E28E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A232C-5E86-4472-9AB0-EE93A88D1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0F2AB-302D-46B1-8A52-383DA31C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474C8-C799-4BAE-97EC-564BB975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31496-0845-4E94-ACC2-5B1F85D7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37C42-C988-4DC4-8B85-693447D6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21E14-DA37-44BC-8FE4-905DF677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AB1FD-1E45-42DF-B817-4A877BBCC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D7D9-E3E5-4D16-9E08-9AFC93FCA5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A1AB7-7B4B-4CA4-A6BD-93A6FB88F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BB704-D798-4E4F-AF87-B478C8C6F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A8C5-23AA-4773-AF47-E72F89A6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56.jp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ieee-sensors.org/dlp/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85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6A5F1-BC96-47AC-B159-93A2B9F56341}"/>
              </a:ext>
            </a:extLst>
          </p:cNvPr>
          <p:cNvSpPr txBox="1"/>
          <p:nvPr/>
        </p:nvSpPr>
        <p:spPr>
          <a:xfrm>
            <a:off x="2995016" y="4337001"/>
            <a:ext cx="6433457" cy="400110"/>
          </a:xfrm>
          <a:prstGeom prst="rect">
            <a:avLst/>
          </a:prstGeom>
          <a:gradFill flip="none" rotWithShape="1">
            <a:gsLst>
              <a:gs pos="8420">
                <a:srgbClr val="CCCCCC"/>
              </a:gs>
              <a:gs pos="0">
                <a:srgbClr val="969696">
                  <a:tint val="66000"/>
                  <a:satMod val="160000"/>
                </a:srgbClr>
              </a:gs>
              <a:gs pos="48000">
                <a:srgbClr val="969696">
                  <a:tint val="44500"/>
                  <a:satMod val="160000"/>
                </a:srgb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Distinguished Lecturer Program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5116E73-01FD-409C-8E8F-A83502384312}"/>
                  </a:ext>
                </a:extLst>
              </p14:cNvPr>
              <p14:cNvContentPartPr/>
              <p14:nvPr/>
            </p14:nvContentPartPr>
            <p14:xfrm>
              <a:off x="295871" y="2303082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5116E73-01FD-409C-8E8F-A835023843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71" y="228544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393D2CBE-DEFA-43B2-A704-5876ECBC7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49" y="2640742"/>
            <a:ext cx="5143592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E3547-4BEE-496A-9438-34372764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8602202" cy="6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8F3E02-F6B6-412C-AD92-0535A8FB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50720" cy="652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891067-C427-4D29-8AF9-E687997F4C2D}"/>
              </a:ext>
            </a:extLst>
          </p:cNvPr>
          <p:cNvSpPr/>
          <p:nvPr/>
        </p:nvSpPr>
        <p:spPr>
          <a:xfrm>
            <a:off x="0" y="355348"/>
            <a:ext cx="7225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Conferences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D38146-37F8-4249-BAAB-C949AC52A273}"/>
              </a:ext>
            </a:extLst>
          </p:cNvPr>
          <p:cNvGrpSpPr/>
          <p:nvPr/>
        </p:nvGrpSpPr>
        <p:grpSpPr>
          <a:xfrm>
            <a:off x="613982" y="2142281"/>
            <a:ext cx="10869603" cy="2695041"/>
            <a:chOff x="344475" y="2100987"/>
            <a:chExt cx="10869603" cy="2695041"/>
          </a:xfrm>
          <a:solidFill>
            <a:schemeClr val="bg1">
              <a:lumMod val="95000"/>
            </a:schemeClr>
          </a:solidFill>
          <a:effectLst>
            <a:reflection blurRad="177800" stA="45000" endPos="21000" dist="254000" dir="5400000" sy="-100000" algn="bl" rotWithShape="0"/>
          </a:effectLst>
          <a:scene3d>
            <a:camera prst="orthographicFront"/>
            <a:lightRig rig="threePt" dir="t"/>
          </a:scene3d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37BC89EF-0801-4C34-B747-5FA761F081A3}"/>
                </a:ext>
              </a:extLst>
            </p:cNvPr>
            <p:cNvSpPr/>
            <p:nvPr/>
          </p:nvSpPr>
          <p:spPr>
            <a:xfrm>
              <a:off x="344475" y="2140003"/>
              <a:ext cx="2300754" cy="2656025"/>
            </a:xfrm>
            <a:prstGeom prst="round2DiagRect">
              <a:avLst>
                <a:gd name="adj1" fmla="val 7097"/>
                <a:gd name="adj2" fmla="val 0"/>
              </a:avLst>
            </a:prstGeom>
            <a:grpFill/>
            <a:ln>
              <a:noFill/>
            </a:ln>
            <a:sp3d extrusionH="76200" contourW="12700">
              <a:bevelB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DF20D214-940C-4152-A2FC-C912EEEA08B5}"/>
                </a:ext>
              </a:extLst>
            </p:cNvPr>
            <p:cNvSpPr>
              <a:spLocks/>
            </p:cNvSpPr>
            <p:nvPr/>
          </p:nvSpPr>
          <p:spPr>
            <a:xfrm>
              <a:off x="3295195" y="2140003"/>
              <a:ext cx="2206317" cy="2656025"/>
            </a:xfrm>
            <a:prstGeom prst="round2DiagRect">
              <a:avLst>
                <a:gd name="adj1" fmla="val 8388"/>
                <a:gd name="adj2" fmla="val 0"/>
              </a:avLst>
            </a:prstGeom>
            <a:grpFill/>
            <a:ln>
              <a:noFill/>
            </a:ln>
            <a:sp3d extrusionH="76200" contourW="12700">
              <a:bevelB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00EFAF42-CA23-4DB0-BDAA-4809FAC992FE}"/>
                </a:ext>
              </a:extLst>
            </p:cNvPr>
            <p:cNvSpPr/>
            <p:nvPr/>
          </p:nvSpPr>
          <p:spPr>
            <a:xfrm>
              <a:off x="6151478" y="2100987"/>
              <a:ext cx="2206317" cy="2656025"/>
            </a:xfrm>
            <a:prstGeom prst="round2DiagRect">
              <a:avLst>
                <a:gd name="adj1" fmla="val 7894"/>
                <a:gd name="adj2" fmla="val 0"/>
              </a:avLst>
            </a:prstGeom>
            <a:grpFill/>
            <a:ln>
              <a:noFill/>
            </a:ln>
            <a:sp3d extrusionH="76200" contourW="12700">
              <a:bevelB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6F7C3E48-BBDA-46B3-A864-0F4C665C9674}"/>
                </a:ext>
              </a:extLst>
            </p:cNvPr>
            <p:cNvSpPr/>
            <p:nvPr/>
          </p:nvSpPr>
          <p:spPr>
            <a:xfrm>
              <a:off x="9007761" y="2100987"/>
              <a:ext cx="2206317" cy="2656025"/>
            </a:xfrm>
            <a:prstGeom prst="round2DiagRect">
              <a:avLst>
                <a:gd name="adj1" fmla="val 12335"/>
                <a:gd name="adj2" fmla="val 0"/>
              </a:avLst>
            </a:prstGeom>
            <a:grpFill/>
            <a:ln>
              <a:noFill/>
            </a:ln>
            <a:sp3d extrusionH="76200" contourW="12700">
              <a:bevelB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441AD9-FA7D-4FA1-ABA1-7E71FB682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150" y="2905669"/>
            <a:ext cx="1589314" cy="1035859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5F14C7-B8E1-4436-BB19-7F7BF91CB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63" y="3100511"/>
            <a:ext cx="1818992" cy="4386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391C9E-D5F2-4348-88A6-5AD07F6E7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5700" y="3053834"/>
            <a:ext cx="1950403" cy="750332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DDCB14A-F3E1-4E36-87A1-B30C8B8CD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68" y="3100511"/>
            <a:ext cx="1754781" cy="4583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AD2C3A-0264-45BD-975D-79EAB5021B17}"/>
              </a:ext>
            </a:extLst>
          </p:cNvPr>
          <p:cNvSpPr txBox="1"/>
          <p:nvPr/>
        </p:nvSpPr>
        <p:spPr>
          <a:xfrm>
            <a:off x="588815" y="4023732"/>
            <a:ext cx="236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2FB1D9"/>
              </a:buClr>
            </a:pPr>
            <a:r>
              <a:rPr lang="en-US" sz="1200" b="1" dirty="0">
                <a:latin typeface="Georgia" panose="02040502050405020303" pitchFamily="18" charset="0"/>
              </a:rPr>
              <a:t>2020</a:t>
            </a:r>
            <a:r>
              <a:rPr lang="en-US" sz="1200" dirty="0">
                <a:latin typeface="Georgia" panose="02040502050405020303" pitchFamily="18" charset="0"/>
              </a:rPr>
              <a:t>: Rotterdam, Netherlands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1297-41DD-4D23-9622-2465F8EB960D}"/>
              </a:ext>
            </a:extLst>
          </p:cNvPr>
          <p:cNvSpPr/>
          <p:nvPr/>
        </p:nvSpPr>
        <p:spPr>
          <a:xfrm>
            <a:off x="860877" y="2263523"/>
            <a:ext cx="1935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Annual Flagship Conference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88DF8B-3EFB-4CCE-A9DE-FB07260EC1E2}"/>
              </a:ext>
            </a:extLst>
          </p:cNvPr>
          <p:cNvCxnSpPr/>
          <p:nvPr/>
        </p:nvCxnSpPr>
        <p:spPr>
          <a:xfrm>
            <a:off x="967032" y="2890111"/>
            <a:ext cx="1589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74ABC4-84BA-44EE-A698-F65E65533742}"/>
              </a:ext>
            </a:extLst>
          </p:cNvPr>
          <p:cNvSpPr txBox="1"/>
          <p:nvPr/>
        </p:nvSpPr>
        <p:spPr>
          <a:xfrm>
            <a:off x="3708848" y="2257970"/>
            <a:ext cx="191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eorgia" panose="02040502050405020303" pitchFamily="18" charset="0"/>
              </a:rPr>
              <a:t>Inertial Sensors &amp; Systems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96C68D-1FCD-4F01-8773-206805CF9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430" y="2871735"/>
            <a:ext cx="1597290" cy="60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12C5489-E754-4CFE-AEE7-A9A15EAA0630}"/>
              </a:ext>
            </a:extLst>
          </p:cNvPr>
          <p:cNvSpPr txBox="1"/>
          <p:nvPr/>
        </p:nvSpPr>
        <p:spPr>
          <a:xfrm>
            <a:off x="6505700" y="2174080"/>
            <a:ext cx="20421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Georgia" panose="02040502050405020303" pitchFamily="18" charset="0"/>
              </a:rPr>
              <a:t>Flexible and Printable Sensors and Systems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C41630-3CF6-4510-8BA4-824D948C0A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6114" y="2855022"/>
            <a:ext cx="1597290" cy="60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A531BD5-A983-4F1E-9399-7A4F683988FE}"/>
              </a:ext>
            </a:extLst>
          </p:cNvPr>
          <p:cNvSpPr txBox="1"/>
          <p:nvPr/>
        </p:nvSpPr>
        <p:spPr>
          <a:xfrm>
            <a:off x="9311501" y="2366261"/>
            <a:ext cx="217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eorgia" panose="02040502050405020303" pitchFamily="18" charset="0"/>
              </a:rPr>
              <a:t>Internet of Things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4EF28CD-89F6-4DF1-82D4-3DF0C824F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781" y="2829725"/>
            <a:ext cx="1597290" cy="609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1A2B546-2E40-4EAC-A252-0D7A54D5F41C}"/>
              </a:ext>
            </a:extLst>
          </p:cNvPr>
          <p:cNvSpPr/>
          <p:nvPr/>
        </p:nvSpPr>
        <p:spPr>
          <a:xfrm>
            <a:off x="9277268" y="4015255"/>
            <a:ext cx="2206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2FB1D9"/>
              </a:buClr>
            </a:pPr>
            <a:r>
              <a:rPr lang="en-US" sz="1200" b="1" dirty="0">
                <a:solidFill>
                  <a:prstClr val="black"/>
                </a:solidFill>
                <a:latin typeface="Georgia" panose="02040502050405020303" pitchFamily="18" charset="0"/>
              </a:rPr>
              <a:t>2020</a:t>
            </a:r>
            <a:r>
              <a:rPr lang="en-US" sz="1200" dirty="0">
                <a:solidFill>
                  <a:prstClr val="black"/>
                </a:solidFill>
                <a:latin typeface="Georgia" panose="02040502050405020303" pitchFamily="18" charset="0"/>
              </a:rPr>
              <a:t>: New Orleans, LA, USA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8DCA80-1FEB-4E64-AA57-AB602C0A7053}"/>
              </a:ext>
            </a:extLst>
          </p:cNvPr>
          <p:cNvSpPr txBox="1"/>
          <p:nvPr/>
        </p:nvSpPr>
        <p:spPr>
          <a:xfrm>
            <a:off x="9165214" y="6236609"/>
            <a:ext cx="402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Visit </a:t>
            </a:r>
            <a:r>
              <a:rPr lang="en-US" u="sng" dirty="0">
                <a:solidFill>
                  <a:srgbClr val="2FB1D9"/>
                </a:solidFill>
                <a:latin typeface="Georgia" panose="02040502050405020303" pitchFamily="18" charset="0"/>
              </a:rPr>
              <a:t>Ieee-sensors.org</a:t>
            </a:r>
          </a:p>
        </p:txBody>
      </p:sp>
      <p:pic>
        <p:nvPicPr>
          <p:cNvPr id="38" name="Graphic 37" descr="Zoom in">
            <a:extLst>
              <a:ext uri="{FF2B5EF4-FFF2-40B4-BE49-F238E27FC236}">
                <a16:creationId xmlns:a16="http://schemas.microsoft.com/office/drawing/2014/main" id="{D50708D4-B6DE-46E5-B67F-B8C98F06B2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8015" y="6148742"/>
            <a:ext cx="457199" cy="4571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D7CF4A1-186C-4559-9253-79191077B254}"/>
              </a:ext>
            </a:extLst>
          </p:cNvPr>
          <p:cNvSpPr txBox="1"/>
          <p:nvPr/>
        </p:nvSpPr>
        <p:spPr>
          <a:xfrm>
            <a:off x="3708848" y="3815876"/>
            <a:ext cx="22063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400" dirty="0">
              <a:latin typeface="Georgia" panose="02040502050405020303" pitchFamily="18" charset="0"/>
            </a:endParaRPr>
          </a:p>
          <a:p>
            <a:pPr lvl="0">
              <a:buClr>
                <a:srgbClr val="2FB1D9"/>
              </a:buClr>
            </a:pPr>
            <a:r>
              <a:rPr lang="en-US" sz="1200" b="1" dirty="0">
                <a:latin typeface="Georgia" panose="02040502050405020303" pitchFamily="18" charset="0"/>
              </a:rPr>
              <a:t>2020</a:t>
            </a:r>
            <a:r>
              <a:rPr lang="en-US" sz="1200" dirty="0">
                <a:latin typeface="Georgia" panose="02040502050405020303" pitchFamily="18" charset="0"/>
              </a:rPr>
              <a:t>: Hiroshima, Japan</a:t>
            </a:r>
          </a:p>
          <a:p>
            <a:pPr lvl="0">
              <a:buClr>
                <a:srgbClr val="2FB1D9"/>
              </a:buClr>
            </a:pP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927650-E34D-4DAB-95B6-861BAC76C23F}"/>
              </a:ext>
            </a:extLst>
          </p:cNvPr>
          <p:cNvSpPr txBox="1"/>
          <p:nvPr/>
        </p:nvSpPr>
        <p:spPr>
          <a:xfrm>
            <a:off x="6447882" y="3820000"/>
            <a:ext cx="2179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400" dirty="0">
              <a:latin typeface="Georgia" panose="02040502050405020303" pitchFamily="18" charset="0"/>
            </a:endParaRPr>
          </a:p>
          <a:p>
            <a:pPr lvl="0" algn="ctr">
              <a:buClr>
                <a:srgbClr val="2FB1D9"/>
              </a:buClr>
            </a:pPr>
            <a:r>
              <a:rPr lang="en-US" sz="1200" b="1" dirty="0">
                <a:latin typeface="Georgia" panose="02040502050405020303" pitchFamily="18" charset="0"/>
              </a:rPr>
              <a:t>2020</a:t>
            </a:r>
            <a:r>
              <a:rPr lang="en-US" sz="1200" dirty="0">
                <a:latin typeface="Georgia" panose="02040502050405020303" pitchFamily="18" charset="0"/>
              </a:rPr>
              <a:t>: Manchester, UK</a:t>
            </a:r>
          </a:p>
          <a:p>
            <a:pPr lvl="0">
              <a:buClr>
                <a:srgbClr val="2FB1D9"/>
              </a:buClr>
            </a:pP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0D716E-2771-4215-A755-2E3B3587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8602202" cy="6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DCB8B-0A16-4180-9D84-39A58B07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6D139-41F1-4E52-AC80-84713C0087D4}"/>
              </a:ext>
            </a:extLst>
          </p:cNvPr>
          <p:cNvSpPr txBox="1"/>
          <p:nvPr/>
        </p:nvSpPr>
        <p:spPr>
          <a:xfrm>
            <a:off x="0" y="488133"/>
            <a:ext cx="630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b="1" dirty="0">
                <a:latin typeface="Georgia" panose="02040502050405020303" pitchFamily="18" charset="0"/>
              </a:rPr>
              <a:t>IEEE Sensors Conference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EA7D229-5FAF-461E-A3C5-367DE2C1B4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5534"/>
          <a:stretch/>
        </p:blipFill>
        <p:spPr bwMode="auto">
          <a:xfrm>
            <a:off x="3234181" y="1440586"/>
            <a:ext cx="7466418" cy="44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1B3A535-7131-4941-AA08-E0FF0692AF6E}"/>
              </a:ext>
            </a:extLst>
          </p:cNvPr>
          <p:cNvSpPr/>
          <p:nvPr/>
        </p:nvSpPr>
        <p:spPr>
          <a:xfrm>
            <a:off x="317541" y="2283593"/>
            <a:ext cx="2023297" cy="2806922"/>
          </a:xfrm>
          <a:prstGeom prst="rect">
            <a:avLst/>
          </a:prstGeom>
          <a:solidFill>
            <a:srgbClr val="364F60">
              <a:alpha val="43000"/>
            </a:srgb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65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3-year international geographic rotation:</a:t>
            </a:r>
          </a:p>
          <a:p>
            <a:pPr lvl="0" algn="ctr" fontAlgn="base">
              <a:spcBef>
                <a:spcPct val="65000"/>
              </a:spcBef>
              <a:spcAft>
                <a:spcPct val="0"/>
              </a:spcAft>
            </a:pPr>
            <a:endParaRPr lang="en-US" altLang="en-US" sz="1400" dirty="0">
              <a:solidFill>
                <a:schemeClr val="bg1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lvl="0" algn="ctr" fontAlgn="base">
              <a:spcBef>
                <a:spcPct val="65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Americas</a:t>
            </a:r>
          </a:p>
          <a:p>
            <a:pPr lvl="0" algn="ctr" fontAlgn="base">
              <a:spcBef>
                <a:spcPct val="65000"/>
              </a:spcBef>
              <a:spcAft>
                <a:spcPct val="0"/>
              </a:spcAft>
            </a:pPr>
            <a:br>
              <a:rPr lang="en-US" altLang="en-US" sz="1400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</a:br>
            <a:r>
              <a:rPr lang="en-US" altLang="en-US" sz="1400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Europe/Middle-East/Africa</a:t>
            </a:r>
            <a:br>
              <a:rPr lang="en-US" altLang="en-US" sz="1400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</a:br>
            <a:r>
              <a:rPr lang="en-US" altLang="en-US" sz="1400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 </a:t>
            </a:r>
          </a:p>
          <a:p>
            <a:pPr lvl="0" algn="ctr" fontAlgn="base">
              <a:spcBef>
                <a:spcPct val="65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Asia/Pacific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B4C1A5-D980-4DE8-B94E-D3C8A63CA136}"/>
              </a:ext>
            </a:extLst>
          </p:cNvPr>
          <p:cNvCxnSpPr/>
          <p:nvPr/>
        </p:nvCxnSpPr>
        <p:spPr>
          <a:xfrm>
            <a:off x="653432" y="3211016"/>
            <a:ext cx="1312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8069EAE-A8D8-43D7-A0C4-B1DA7F9DD234}"/>
              </a:ext>
            </a:extLst>
          </p:cNvPr>
          <p:cNvSpPr/>
          <p:nvPr/>
        </p:nvSpPr>
        <p:spPr>
          <a:xfrm>
            <a:off x="6496723" y="3533434"/>
            <a:ext cx="674669" cy="643867"/>
          </a:xfrm>
          <a:prstGeom prst="flowChartConnector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BEF875B9-96C2-47DF-8C8D-1D2918C67ED2}"/>
              </a:ext>
            </a:extLst>
          </p:cNvPr>
          <p:cNvSpPr/>
          <p:nvPr/>
        </p:nvSpPr>
        <p:spPr>
          <a:xfrm>
            <a:off x="6524178" y="4348975"/>
            <a:ext cx="662475" cy="643867"/>
          </a:xfrm>
          <a:prstGeom prst="flowChartConnector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E92DBB-3656-440F-8195-B7B04D06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68" y="4456792"/>
            <a:ext cx="428231" cy="4282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E50CF8-200B-49A7-911B-4A78D18AA91A}"/>
              </a:ext>
            </a:extLst>
          </p:cNvPr>
          <p:cNvSpPr/>
          <p:nvPr/>
        </p:nvSpPr>
        <p:spPr>
          <a:xfrm>
            <a:off x="7365798" y="2229725"/>
            <a:ext cx="2726500" cy="2897945"/>
          </a:xfrm>
          <a:prstGeom prst="rect">
            <a:avLst/>
          </a:prstGeom>
          <a:solidFill>
            <a:schemeClr val="tx1">
              <a:lumMod val="65000"/>
              <a:lumOff val="3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029B4-627A-412F-AF8B-DC64EA044C7F}"/>
              </a:ext>
            </a:extLst>
          </p:cNvPr>
          <p:cNvSpPr/>
          <p:nvPr/>
        </p:nvSpPr>
        <p:spPr>
          <a:xfrm>
            <a:off x="9529426" y="4005943"/>
            <a:ext cx="2394876" cy="2177143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A9F5A-0348-47D8-B985-ADB361C29613}"/>
              </a:ext>
            </a:extLst>
          </p:cNvPr>
          <p:cNvSpPr/>
          <p:nvPr/>
        </p:nvSpPr>
        <p:spPr>
          <a:xfrm>
            <a:off x="9591031" y="857854"/>
            <a:ext cx="2267687" cy="2897945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58916-CE21-4765-9DDD-EA52B791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8602202" cy="6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8ACAB-F59A-40E0-8EC3-253031DA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0947C-B051-44AE-A96C-20A3C5D5BD5E}"/>
              </a:ext>
            </a:extLst>
          </p:cNvPr>
          <p:cNvSpPr txBox="1"/>
          <p:nvPr/>
        </p:nvSpPr>
        <p:spPr>
          <a:xfrm>
            <a:off x="0" y="49127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	Publications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F301D-B0E0-4B40-BB3A-E0B4FBAAC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453" y="2360565"/>
            <a:ext cx="2037498" cy="2632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D5D0E7-F0DA-44D9-950B-81F0147DE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604" y="933540"/>
            <a:ext cx="1868953" cy="2535567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5184F6-E776-4D6E-987E-3F3B86C70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37" y="3623309"/>
            <a:ext cx="1944459" cy="24055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E5150CF-0DCF-4A0B-9B87-8EDCF3322B81}"/>
              </a:ext>
            </a:extLst>
          </p:cNvPr>
          <p:cNvSpPr txBox="1"/>
          <p:nvPr/>
        </p:nvSpPr>
        <p:spPr>
          <a:xfrm>
            <a:off x="696872" y="3755799"/>
            <a:ext cx="5125673" cy="1896930"/>
          </a:xfrm>
          <a:prstGeom prst="rect">
            <a:avLst/>
          </a:prstGeom>
          <a:solidFill>
            <a:schemeClr val="bg1">
              <a:alpha val="12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2FB1D9"/>
              </a:buClr>
              <a:defRPr/>
            </a:pPr>
            <a:r>
              <a:rPr lang="en-CA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Co-Sponsored Publications:</a:t>
            </a:r>
          </a:p>
          <a:p>
            <a:pPr marL="171450" lvl="0" indent="-171450">
              <a:lnSpc>
                <a:spcPct val="90000"/>
              </a:lnSpc>
              <a:spcBef>
                <a:spcPts val="1000"/>
              </a:spcBef>
              <a:buClr>
                <a:srgbClr val="2FB1D9"/>
              </a:buClr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bg1"/>
                </a:solidFill>
                <a:latin typeface="Georgia" panose="02040502050405020303" pitchFamily="18" charset="0"/>
              </a:rPr>
              <a:t>IEEE Internet of Things Journal</a:t>
            </a:r>
          </a:p>
          <a:p>
            <a:pPr marL="171450" lvl="0" indent="-171450">
              <a:lnSpc>
                <a:spcPct val="90000"/>
              </a:lnSpc>
              <a:spcBef>
                <a:spcPts val="1000"/>
              </a:spcBef>
              <a:buClr>
                <a:srgbClr val="2FB1D9"/>
              </a:buClr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bg1"/>
                </a:solidFill>
                <a:latin typeface="Georgia" panose="02040502050405020303" pitchFamily="18" charset="0"/>
              </a:rPr>
              <a:t>IEEE Trans. on Big Data (T-Big Data)</a:t>
            </a:r>
          </a:p>
          <a:p>
            <a:pPr marL="171450" lvl="0" indent="-171450">
              <a:lnSpc>
                <a:spcPct val="90000"/>
              </a:lnSpc>
              <a:spcBef>
                <a:spcPts val="1000"/>
              </a:spcBef>
              <a:buClr>
                <a:srgbClr val="2FB1D9"/>
              </a:buClr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bg1"/>
                </a:solidFill>
                <a:latin typeface="Georgia" panose="02040502050405020303" pitchFamily="18" charset="0"/>
              </a:rPr>
              <a:t>IEEE Trans. on Games (T-GAMES)</a:t>
            </a:r>
          </a:p>
          <a:p>
            <a:pPr marL="171450" lvl="0" indent="-171450">
              <a:lnSpc>
                <a:spcPct val="90000"/>
              </a:lnSpc>
              <a:spcBef>
                <a:spcPts val="1000"/>
              </a:spcBef>
              <a:buClr>
                <a:srgbClr val="2FB1D9"/>
              </a:buClr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bg1"/>
                </a:solidFill>
                <a:latin typeface="Georgia" panose="02040502050405020303" pitchFamily="18" charset="0"/>
              </a:rPr>
              <a:t>IEEE Journal of Electromagnetics, RF and Microwaves in Medicine and Biology (J-ERM)</a:t>
            </a:r>
          </a:p>
          <a:p>
            <a:pPr marL="171450" lvl="0" indent="-171450">
              <a:lnSpc>
                <a:spcPct val="90000"/>
              </a:lnSpc>
              <a:spcBef>
                <a:spcPts val="1000"/>
              </a:spcBef>
              <a:buClr>
                <a:srgbClr val="2FB1D9"/>
              </a:buClr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bg1"/>
                </a:solidFill>
                <a:latin typeface="Georgia" panose="02040502050405020303" pitchFamily="18" charset="0"/>
              </a:rPr>
              <a:t>IEEE Journal on Miniaturization for Air and Space Systems (J-MASS)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FF241F-11DC-4FA0-982B-81AA368535CB}"/>
              </a:ext>
            </a:extLst>
          </p:cNvPr>
          <p:cNvGrpSpPr/>
          <p:nvPr/>
        </p:nvGrpSpPr>
        <p:grpSpPr>
          <a:xfrm>
            <a:off x="6467242" y="2728433"/>
            <a:ext cx="692845" cy="643867"/>
            <a:chOff x="2247156" y="3369326"/>
            <a:chExt cx="839446" cy="727257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1534D86F-E9C8-4740-85A9-29EE1AE4B96F}"/>
                </a:ext>
              </a:extLst>
            </p:cNvPr>
            <p:cNvSpPr/>
            <p:nvPr/>
          </p:nvSpPr>
          <p:spPr>
            <a:xfrm>
              <a:off x="2247156" y="3369326"/>
              <a:ext cx="839446" cy="727257"/>
            </a:xfrm>
            <a:prstGeom prst="flowChartConnector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8" name="Graphic 37" descr="Thought bubble">
              <a:extLst>
                <a:ext uri="{FF2B5EF4-FFF2-40B4-BE49-F238E27FC236}">
                  <a16:creationId xmlns:a16="http://schemas.microsoft.com/office/drawing/2014/main" id="{E08DE62B-6F40-4768-8CB5-8508ACA5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23619" y="3449184"/>
              <a:ext cx="568857" cy="571724"/>
            </a:xfrm>
            <a:prstGeom prst="rect">
              <a:avLst/>
            </a:prstGeom>
          </p:spPr>
        </p:pic>
      </p:grpSp>
      <p:pic>
        <p:nvPicPr>
          <p:cNvPr id="35" name="Graphic 34" descr="Open book">
            <a:extLst>
              <a:ext uri="{FF2B5EF4-FFF2-40B4-BE49-F238E27FC236}">
                <a16:creationId xmlns:a16="http://schemas.microsoft.com/office/drawing/2014/main" id="{7101D45E-511E-4F22-ADCC-90AE2707BB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9631" y="3633159"/>
            <a:ext cx="445745" cy="44574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91A29BD-AF5F-4A97-8991-321134563256}"/>
              </a:ext>
            </a:extLst>
          </p:cNvPr>
          <p:cNvGrpSpPr/>
          <p:nvPr/>
        </p:nvGrpSpPr>
        <p:grpSpPr>
          <a:xfrm>
            <a:off x="46259" y="1708975"/>
            <a:ext cx="6918447" cy="1717802"/>
            <a:chOff x="-139699" y="1513502"/>
            <a:chExt cx="6918447" cy="17178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218F3-5E0D-4C6C-8DB4-33BD75EE80FF}"/>
                </a:ext>
              </a:extLst>
            </p:cNvPr>
            <p:cNvSpPr/>
            <p:nvPr/>
          </p:nvSpPr>
          <p:spPr>
            <a:xfrm>
              <a:off x="650" y="1513502"/>
              <a:ext cx="6074923" cy="1717802"/>
            </a:xfrm>
            <a:prstGeom prst="rect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8AD7E7-AFBD-409D-A5EA-FB664C8157AE}"/>
                </a:ext>
              </a:extLst>
            </p:cNvPr>
            <p:cNvSpPr txBox="1"/>
            <p:nvPr/>
          </p:nvSpPr>
          <p:spPr>
            <a:xfrm>
              <a:off x="-139699" y="2094049"/>
              <a:ext cx="3931235" cy="94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 algn="just">
                <a:lnSpc>
                  <a:spcPct val="90000"/>
                </a:lnSpc>
                <a:spcBef>
                  <a:spcPts val="500"/>
                </a:spcBef>
                <a:buClr>
                  <a:srgbClr val="2FB1D9"/>
                </a:buClr>
                <a:buFont typeface="Arial" panose="020B0604020202020204" pitchFamily="34" charset="0"/>
                <a:buChar char="•"/>
                <a:defRPr/>
              </a:pPr>
              <a:r>
                <a:rPr lang="en-CA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Established 2001 </a:t>
              </a:r>
            </a:p>
            <a:p>
              <a:pPr marL="742950" lvl="1" indent="-285750" algn="just">
                <a:lnSpc>
                  <a:spcPct val="90000"/>
                </a:lnSpc>
                <a:spcBef>
                  <a:spcPts val="500"/>
                </a:spcBef>
                <a:buClr>
                  <a:srgbClr val="2FB1D9"/>
                </a:buClr>
                <a:buFont typeface="Arial" panose="020B0604020202020204" pitchFamily="34" charset="0"/>
                <a:buChar char="•"/>
                <a:defRPr/>
              </a:pPr>
              <a:r>
                <a:rPr lang="en-CA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871k downloads in 2018</a:t>
              </a:r>
            </a:p>
            <a:p>
              <a:pPr marL="742950" lvl="1" indent="-285750" algn="just">
                <a:lnSpc>
                  <a:spcPct val="90000"/>
                </a:lnSpc>
                <a:spcBef>
                  <a:spcPts val="500"/>
                </a:spcBef>
                <a:buClr>
                  <a:srgbClr val="2FB1D9"/>
                </a:buClr>
                <a:buFont typeface="Arial" panose="020B0604020202020204" pitchFamily="34" charset="0"/>
                <a:buChar char="•"/>
                <a:defRPr/>
              </a:pPr>
              <a:r>
                <a:rPr lang="en-CA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Impact factor 3.076</a:t>
              </a:r>
            </a:p>
            <a:p>
              <a:pPr marL="742950" lvl="1" indent="-285750" algn="just">
                <a:lnSpc>
                  <a:spcPct val="90000"/>
                </a:lnSpc>
                <a:spcBef>
                  <a:spcPts val="500"/>
                </a:spcBef>
                <a:buClr>
                  <a:srgbClr val="2FB1D9"/>
                </a:buClr>
                <a:buFont typeface="Arial" panose="020B0604020202020204" pitchFamily="34" charset="0"/>
                <a:buChar char="•"/>
                <a:defRPr/>
              </a:pPr>
              <a:r>
                <a:rPr lang="en-CA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Median time-to-publication &lt;7 weeks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A45683-4161-443C-A0FF-CD37A1D9C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914" y="1948543"/>
              <a:ext cx="13824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07725F-A8AF-4C22-87CA-6BBCAC510BE9}"/>
                </a:ext>
              </a:extLst>
            </p:cNvPr>
            <p:cNvSpPr txBox="1"/>
            <p:nvPr/>
          </p:nvSpPr>
          <p:spPr>
            <a:xfrm>
              <a:off x="2847513" y="2088064"/>
              <a:ext cx="3931235" cy="48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ts val="500"/>
                </a:spcBef>
                <a:buClr>
                  <a:srgbClr val="2FB1D9"/>
                </a:buClr>
                <a:buFont typeface="Arial" panose="020B0604020202020204" pitchFamily="34" charset="0"/>
                <a:buChar char="•"/>
                <a:defRPr/>
              </a:pPr>
              <a:r>
                <a:rPr lang="en-CA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Launched in 2017</a:t>
              </a:r>
            </a:p>
            <a:p>
              <a:pPr marL="742950" lvl="1" indent="-285750">
                <a:lnSpc>
                  <a:spcPct val="90000"/>
                </a:lnSpc>
                <a:spcBef>
                  <a:spcPts val="500"/>
                </a:spcBef>
                <a:buClr>
                  <a:srgbClr val="2FB1D9"/>
                </a:buClr>
                <a:buFont typeface="Arial" panose="020B0604020202020204" pitchFamily="34" charset="0"/>
                <a:buChar char="•"/>
                <a:defRPr/>
              </a:pPr>
              <a:r>
                <a:rPr lang="en-CA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Rapid publication of short papers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24F147-FC57-4F33-9E70-109741ADD030}"/>
                </a:ext>
              </a:extLst>
            </p:cNvPr>
            <p:cNvSpPr txBox="1"/>
            <p:nvPr/>
          </p:nvSpPr>
          <p:spPr>
            <a:xfrm>
              <a:off x="3539303" y="1668525"/>
              <a:ext cx="2267537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2FB1D9"/>
                </a:buClr>
                <a:defRPr/>
              </a:pPr>
              <a:r>
                <a:rPr lang="en-CA" sz="1200" b="1" dirty="0">
                  <a:solidFill>
                    <a:prstClr val="white"/>
                  </a:solidFill>
                  <a:latin typeface="Georgia" panose="02040502050405020303" pitchFamily="18" charset="0"/>
                </a:rPr>
                <a:t>IEEE Sensors Letters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73AED6-DD31-4BF3-8985-6B7AE6A1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88525" y="1971155"/>
              <a:ext cx="1390008" cy="609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A72CBF9-2FE6-4D0D-BE84-C8E4138A392C}"/>
                </a:ext>
              </a:extLst>
            </p:cNvPr>
            <p:cNvSpPr txBox="1"/>
            <p:nvPr/>
          </p:nvSpPr>
          <p:spPr>
            <a:xfrm>
              <a:off x="477487" y="1615706"/>
              <a:ext cx="194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IEEE Sensors Journal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25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5FC5A-F9C8-4C24-A6B5-3C0FD2B5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1241998" cy="664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6D751-5CBC-4808-9428-7A6FA2F4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A2188B-FD54-4822-A04E-A2A1FE06C86B}"/>
              </a:ext>
            </a:extLst>
          </p:cNvPr>
          <p:cNvSpPr txBox="1"/>
          <p:nvPr/>
        </p:nvSpPr>
        <p:spPr>
          <a:xfrm>
            <a:off x="0" y="491275"/>
            <a:ext cx="680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	IEEE Sensor Journal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C0A237-B4D5-441D-B383-3112CD34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9765" y="1317649"/>
            <a:ext cx="6652470" cy="468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6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A4AA1-5BD0-4360-B7AA-798EA011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2604652" cy="1018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26413-1032-4423-9CF9-0E8BE0D2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C18265-7632-4F68-A54F-6474C15E2587}"/>
              </a:ext>
            </a:extLst>
          </p:cNvPr>
          <p:cNvSpPr txBox="1"/>
          <p:nvPr/>
        </p:nvSpPr>
        <p:spPr>
          <a:xfrm>
            <a:off x="0" y="452983"/>
            <a:ext cx="11029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	IEEE Sensors Council Chapters/ </a:t>
            </a:r>
          </a:p>
          <a:p>
            <a:r>
              <a:rPr lang="en-US" sz="2800" b="1" dirty="0">
                <a:latin typeface="Georgia" panose="02040502050405020303" pitchFamily="18" charset="0"/>
              </a:rPr>
              <a:t>	Joint Chapter Locations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D79DA18-27BE-4D39-AE5F-C7E7F0AF4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7285" y="1960610"/>
            <a:ext cx="7370081" cy="37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3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EA4AA-2464-410A-BD21-E0743A1C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26"/>
            <a:ext cx="8602202" cy="6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F2FB7-438A-4800-ADE3-26533C6D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46A58-B17C-4895-ACB2-54DF4BC88F84}"/>
              </a:ext>
            </a:extLst>
          </p:cNvPr>
          <p:cNvSpPr txBox="1"/>
          <p:nvPr/>
        </p:nvSpPr>
        <p:spPr>
          <a:xfrm>
            <a:off x="0" y="487677"/>
            <a:ext cx="54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	YouTube Education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87B94-A548-429C-B785-1E56BA6D3358}"/>
              </a:ext>
            </a:extLst>
          </p:cNvPr>
          <p:cNvSpPr/>
          <p:nvPr/>
        </p:nvSpPr>
        <p:spPr>
          <a:xfrm>
            <a:off x="740229" y="1475084"/>
            <a:ext cx="10112828" cy="4249237"/>
          </a:xfrm>
          <a:prstGeom prst="rect">
            <a:avLst/>
          </a:prstGeom>
          <a:blipFill dpi="0" rotWithShape="1">
            <a:blip r:embed="rId4">
              <a:alphaModFix amt="24000"/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Cursor">
            <a:extLst>
              <a:ext uri="{FF2B5EF4-FFF2-40B4-BE49-F238E27FC236}">
                <a16:creationId xmlns:a16="http://schemas.microsoft.com/office/drawing/2014/main" id="{DFF27D10-5FF9-4F17-88A0-DC649153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843" y="1794104"/>
            <a:ext cx="838199" cy="838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D0100E-8FF6-4C5B-B8CA-F7160A9EBA31}"/>
              </a:ext>
            </a:extLst>
          </p:cNvPr>
          <p:cNvSpPr txBox="1"/>
          <p:nvPr/>
        </p:nvSpPr>
        <p:spPr>
          <a:xfrm>
            <a:off x="1758042" y="1985972"/>
            <a:ext cx="7266214" cy="64633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Visit and subscribe to our YouTube Channel for tutorials, keynote talks, conference presentations, and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7E0D7-61B1-41A7-A309-7031B3C92B87}"/>
              </a:ext>
            </a:extLst>
          </p:cNvPr>
          <p:cNvSpPr txBox="1"/>
          <p:nvPr/>
        </p:nvSpPr>
        <p:spPr>
          <a:xfrm>
            <a:off x="7946571" y="6139276"/>
            <a:ext cx="315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2FB1D9"/>
                </a:solidFill>
              </a:rPr>
              <a:t>Bit.ly/</a:t>
            </a:r>
            <a:r>
              <a:rPr lang="en-US" u="sng" dirty="0" err="1">
                <a:solidFill>
                  <a:srgbClr val="2FB1D9"/>
                </a:solidFill>
              </a:rPr>
              <a:t>SensorsCouncilYouTube</a:t>
            </a:r>
            <a:endParaRPr lang="en-US" u="sng" dirty="0">
              <a:solidFill>
                <a:srgbClr val="2FB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8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E3547-4BEE-496A-9438-34372764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0419128" cy="6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8F3E02-F6B6-412C-AD92-0535A8FB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50720" cy="652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891067-C427-4D29-8AF9-E687997F4C2D}"/>
              </a:ext>
            </a:extLst>
          </p:cNvPr>
          <p:cNvSpPr/>
          <p:nvPr/>
        </p:nvSpPr>
        <p:spPr>
          <a:xfrm>
            <a:off x="0" y="355348"/>
            <a:ext cx="7225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Connect with us on Social Media!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531BD5-A983-4F1E-9399-7A4F683988FE}"/>
              </a:ext>
            </a:extLst>
          </p:cNvPr>
          <p:cNvSpPr txBox="1"/>
          <p:nvPr/>
        </p:nvSpPr>
        <p:spPr>
          <a:xfrm>
            <a:off x="9311501" y="2366261"/>
            <a:ext cx="217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eorgia" panose="02040502050405020303" pitchFamily="18" charset="0"/>
              </a:rPr>
              <a:t>Internet of Things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4EF28CD-89F6-4DF1-82D4-3DF0C824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781" y="2829725"/>
            <a:ext cx="1597290" cy="609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1A2B546-2E40-4EAC-A252-0D7A54D5F41C}"/>
              </a:ext>
            </a:extLst>
          </p:cNvPr>
          <p:cNvSpPr/>
          <p:nvPr/>
        </p:nvSpPr>
        <p:spPr>
          <a:xfrm>
            <a:off x="9277268" y="4015255"/>
            <a:ext cx="2206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2FB1D9"/>
              </a:buClr>
            </a:pPr>
            <a:r>
              <a:rPr lang="en-US" sz="1200" b="1" dirty="0">
                <a:solidFill>
                  <a:prstClr val="black"/>
                </a:solidFill>
                <a:latin typeface="Georgia" panose="02040502050405020303" pitchFamily="18" charset="0"/>
              </a:rPr>
              <a:t>2020</a:t>
            </a:r>
            <a:r>
              <a:rPr lang="en-US" sz="1200" dirty="0">
                <a:solidFill>
                  <a:prstClr val="black"/>
                </a:solidFill>
                <a:latin typeface="Georgia" panose="02040502050405020303" pitchFamily="18" charset="0"/>
              </a:rPr>
              <a:t>: New Orleans, LA, USA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942BE5-E80F-463C-944C-B9D22E31C241}"/>
              </a:ext>
            </a:extLst>
          </p:cNvPr>
          <p:cNvGrpSpPr/>
          <p:nvPr/>
        </p:nvGrpSpPr>
        <p:grpSpPr>
          <a:xfrm>
            <a:off x="2073500" y="2157708"/>
            <a:ext cx="8044999" cy="2695041"/>
            <a:chOff x="582304" y="2142281"/>
            <a:chExt cx="8044999" cy="269504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D38146-37F8-4249-BAAB-C949AC52A273}"/>
                </a:ext>
              </a:extLst>
            </p:cNvPr>
            <p:cNvGrpSpPr/>
            <p:nvPr/>
          </p:nvGrpSpPr>
          <p:grpSpPr>
            <a:xfrm>
              <a:off x="613982" y="2142281"/>
              <a:ext cx="8013320" cy="2695041"/>
              <a:chOff x="344475" y="2100987"/>
              <a:chExt cx="8013320" cy="2695041"/>
            </a:xfrm>
            <a:solidFill>
              <a:schemeClr val="bg1">
                <a:lumMod val="95000"/>
              </a:schemeClr>
            </a:solidFill>
            <a:effectLst>
              <a:reflection blurRad="177800" stA="45000" endPos="21000" dist="254000" dir="5400000" sy="-100000" algn="bl" rotWithShape="0"/>
            </a:effectLst>
            <a:scene3d>
              <a:camera prst="orthographicFront"/>
              <a:lightRig rig="threePt" dir="t"/>
            </a:scene3d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37BC89EF-0801-4C34-B747-5FA761F081A3}"/>
                  </a:ext>
                </a:extLst>
              </p:cNvPr>
              <p:cNvSpPr/>
              <p:nvPr/>
            </p:nvSpPr>
            <p:spPr>
              <a:xfrm>
                <a:off x="344475" y="2140003"/>
                <a:ext cx="2300754" cy="2656025"/>
              </a:xfrm>
              <a:prstGeom prst="round2DiagRect">
                <a:avLst>
                  <a:gd name="adj1" fmla="val 7097"/>
                  <a:gd name="adj2" fmla="val 0"/>
                </a:avLst>
              </a:prstGeom>
              <a:grpFill/>
              <a:ln>
                <a:noFill/>
              </a:ln>
              <a:sp3d extrusionH="76200" contourW="12700">
                <a:bevelB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95000"/>
                    <a:lumOff val="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DF20D214-940C-4152-A2FC-C912EEEA08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95195" y="2140003"/>
                <a:ext cx="2206317" cy="2656025"/>
              </a:xfrm>
              <a:prstGeom prst="round2DiagRect">
                <a:avLst>
                  <a:gd name="adj1" fmla="val 8388"/>
                  <a:gd name="adj2" fmla="val 0"/>
                </a:avLst>
              </a:prstGeom>
              <a:grpFill/>
              <a:ln>
                <a:noFill/>
              </a:ln>
              <a:sp3d extrusionH="76200" contourW="12700">
                <a:bevelB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95000"/>
                    <a:lumOff val="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00EFAF42-CA23-4DB0-BDAA-4809FAC992FE}"/>
                  </a:ext>
                </a:extLst>
              </p:cNvPr>
              <p:cNvSpPr/>
              <p:nvPr/>
            </p:nvSpPr>
            <p:spPr>
              <a:xfrm>
                <a:off x="6151478" y="2100987"/>
                <a:ext cx="2206317" cy="2656025"/>
              </a:xfrm>
              <a:prstGeom prst="round2DiagRect">
                <a:avLst>
                  <a:gd name="adj1" fmla="val 7894"/>
                  <a:gd name="adj2" fmla="val 0"/>
                </a:avLst>
              </a:prstGeom>
              <a:grpFill/>
              <a:ln>
                <a:noFill/>
              </a:ln>
              <a:sp3d extrusionH="76200" contourW="12700">
                <a:bevelB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95000"/>
                    <a:lumOff val="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441AD9-FA7D-4FA1-ABA1-7E71FB682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7100" y="2181297"/>
              <a:ext cx="1434518" cy="14345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5F14C7-B8E1-4436-BB19-7F7BF91CB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4368" y="2159385"/>
              <a:ext cx="2610797" cy="15195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391C9E-D5F2-4348-88A6-5AD07F6E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792" y="2190844"/>
              <a:ext cx="1417740" cy="1417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AD2C3A-0264-45BD-975D-79EAB5021B17}"/>
                </a:ext>
              </a:extLst>
            </p:cNvPr>
            <p:cNvSpPr txBox="1"/>
            <p:nvPr/>
          </p:nvSpPr>
          <p:spPr>
            <a:xfrm>
              <a:off x="582304" y="4015255"/>
              <a:ext cx="236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2FB1D9"/>
                </a:buClr>
              </a:pPr>
              <a:r>
                <a:rPr lang="en-US" sz="1200" b="1" dirty="0">
                  <a:latin typeface="Georgia" panose="02040502050405020303" pitchFamily="18" charset="0"/>
                </a:rPr>
                <a:t>@</a:t>
              </a:r>
              <a:r>
                <a:rPr lang="en-US" sz="1200" b="1" dirty="0" err="1">
                  <a:latin typeface="Georgia" panose="02040502050405020303" pitchFamily="18" charset="0"/>
                </a:rPr>
                <a:t>IEEESensorsCouncil</a:t>
              </a:r>
              <a:endParaRPr lang="en-US" sz="1200" b="1" dirty="0">
                <a:latin typeface="Georgia" panose="02040502050405020303" pitchFamily="18" charset="0"/>
              </a:endParaRPr>
            </a:p>
            <a:p>
              <a:pPr lvl="0" algn="ctr">
                <a:buClr>
                  <a:srgbClr val="2FB1D9"/>
                </a:buClr>
              </a:pPr>
              <a:endParaRPr lang="en-US" sz="1200" b="1" dirty="0">
                <a:latin typeface="Georgia" panose="02040502050405020303" pitchFamily="18" charset="0"/>
              </a:endParaRPr>
            </a:p>
            <a:p>
              <a:pPr lvl="0" algn="ctr">
                <a:buClr>
                  <a:srgbClr val="2FB1D9"/>
                </a:buClr>
              </a:pPr>
              <a:r>
                <a:rPr lang="en-US" sz="1200" dirty="0">
                  <a:latin typeface="Georgia" panose="02040502050405020303" pitchFamily="18" charset="0"/>
                </a:rPr>
                <a:t>@IEEESENSORS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7CF4A1-186C-4559-9253-79191077B254}"/>
                </a:ext>
              </a:extLst>
            </p:cNvPr>
            <p:cNvSpPr txBox="1"/>
            <p:nvPr/>
          </p:nvSpPr>
          <p:spPr>
            <a:xfrm>
              <a:off x="3564702" y="3790882"/>
              <a:ext cx="220631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q"/>
              </a:pPr>
              <a:endParaRPr lang="en-US" sz="1400" dirty="0">
                <a:latin typeface="Georgia" panose="02040502050405020303" pitchFamily="18" charset="0"/>
              </a:endParaRPr>
            </a:p>
            <a:p>
              <a:pPr lvl="0" algn="ctr">
                <a:buClr>
                  <a:srgbClr val="2FB1D9"/>
                </a:buClr>
              </a:pPr>
              <a:r>
                <a:rPr lang="en-US" sz="1200" b="1" dirty="0">
                  <a:latin typeface="Georgia" panose="02040502050405020303" pitchFamily="18" charset="0"/>
                </a:rPr>
                <a:t>@</a:t>
              </a:r>
              <a:r>
                <a:rPr lang="en-US" sz="1200" b="1" dirty="0" err="1">
                  <a:latin typeface="Georgia" panose="02040502050405020303" pitchFamily="18" charset="0"/>
                </a:rPr>
                <a:t>SensorsCouncil</a:t>
              </a:r>
              <a:endParaRPr lang="en-US" sz="1200" b="1" dirty="0">
                <a:latin typeface="Georgia" panose="02040502050405020303" pitchFamily="18" charset="0"/>
              </a:endParaRPr>
            </a:p>
            <a:p>
              <a:pPr lvl="0">
                <a:buClr>
                  <a:srgbClr val="2FB1D9"/>
                </a:buClr>
              </a:pPr>
              <a:endParaRPr lang="en-US" sz="1200" b="1" dirty="0">
                <a:latin typeface="Georgia" panose="02040502050405020303" pitchFamily="18" charset="0"/>
              </a:endParaRPr>
            </a:p>
            <a:p>
              <a:pPr lvl="0" algn="ctr">
                <a:buClr>
                  <a:srgbClr val="2FB1D9"/>
                </a:buClr>
              </a:pPr>
              <a:r>
                <a:rPr lang="en-US" sz="1200" dirty="0">
                  <a:latin typeface="Georgia" panose="02040502050405020303" pitchFamily="18" charset="0"/>
                </a:rPr>
                <a:t>@IEEESENSORS</a:t>
              </a:r>
            </a:p>
            <a:p>
              <a:pPr lvl="0">
                <a:buClr>
                  <a:srgbClr val="2FB1D9"/>
                </a:buClr>
              </a:pPr>
              <a:endParaRPr lang="en-US" sz="1200" dirty="0">
                <a:latin typeface="Georgia" panose="02040502050405020303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927650-E34D-4DAB-95B6-861BAC76C23F}"/>
                </a:ext>
              </a:extLst>
            </p:cNvPr>
            <p:cNvSpPr txBox="1"/>
            <p:nvPr/>
          </p:nvSpPr>
          <p:spPr>
            <a:xfrm>
              <a:off x="6447882" y="3820000"/>
              <a:ext cx="21794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q"/>
              </a:pPr>
              <a:endParaRPr lang="en-US" sz="1400" dirty="0">
                <a:latin typeface="Georgia" panose="02040502050405020303" pitchFamily="18" charset="0"/>
              </a:endParaRPr>
            </a:p>
            <a:p>
              <a:pPr lvl="0" algn="ctr">
                <a:buClr>
                  <a:srgbClr val="2FB1D9"/>
                </a:buClr>
              </a:pPr>
              <a:r>
                <a:rPr lang="en-US" sz="1200" b="1" dirty="0">
                  <a:latin typeface="Georgia" panose="02040502050405020303" pitchFamily="18" charset="0"/>
                </a:rPr>
                <a:t>IEEE Sensors Council</a:t>
              </a:r>
              <a:endParaRPr lang="en-US" sz="1200" dirty="0">
                <a:latin typeface="Georgia" panose="02040502050405020303" pitchFamily="18" charset="0"/>
              </a:endParaRPr>
            </a:p>
            <a:p>
              <a:pPr lvl="0">
                <a:buClr>
                  <a:srgbClr val="2FB1D9"/>
                </a:buClr>
              </a:pPr>
              <a:endParaRPr lang="en-US" sz="12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73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9B0A-23FD-4C9D-B918-551D79E0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555" y="2739119"/>
            <a:ext cx="4972889" cy="2383858"/>
          </a:xfrm>
        </p:spPr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0066A1"/>
              </a:buClr>
              <a:buNone/>
            </a:pPr>
            <a:r>
              <a:rPr lang="en-CA" alt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The presenter wishes to acknowledge the IEEE Sensors Council for their kind support under the Distinguished Lecturer program. 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62B4E-92D8-478B-BA74-4407462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5921829"/>
            <a:ext cx="2915262" cy="6486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5CBA2C-6785-4E3D-863D-F604D5A24BBA}"/>
              </a:ext>
            </a:extLst>
          </p:cNvPr>
          <p:cNvSpPr/>
          <p:nvPr/>
        </p:nvSpPr>
        <p:spPr>
          <a:xfrm>
            <a:off x="0" y="420624"/>
            <a:ext cx="8599714" cy="664028"/>
          </a:xfrm>
          <a:prstGeom prst="rect">
            <a:avLst/>
          </a:prstGeom>
          <a:gradFill flip="none" rotWithShape="1">
            <a:gsLst>
              <a:gs pos="20008">
                <a:srgbClr val="737272"/>
              </a:gs>
              <a:gs pos="63122">
                <a:schemeClr val="bg1">
                  <a:lumMod val="85000"/>
                </a:schemeClr>
              </a:gs>
              <a:gs pos="10000">
                <a:schemeClr val="tx1">
                  <a:alpha val="0"/>
                  <a:lumMod val="69000"/>
                  <a:lumOff val="31000"/>
                </a:schemeClr>
              </a:gs>
              <a:gs pos="74000">
                <a:schemeClr val="bg2"/>
              </a:gs>
              <a:gs pos="46000">
                <a:schemeClr val="bg2">
                  <a:lumMod val="90000"/>
                </a:schemeClr>
              </a:gs>
              <a:gs pos="85258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EE1ECE2-E95F-41D9-8BDD-B84B7DD3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856"/>
            <a:ext cx="1071343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	</a:t>
            </a:r>
            <a:r>
              <a:rPr lang="en-US" sz="2800" b="1" dirty="0">
                <a:latin typeface="Georgia" panose="02040502050405020303" pitchFamily="18" charset="0"/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42525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3E18A-E123-4A6B-BCB7-895DC8A06E5B}"/>
              </a:ext>
            </a:extLst>
          </p:cNvPr>
          <p:cNvSpPr/>
          <p:nvPr/>
        </p:nvSpPr>
        <p:spPr>
          <a:xfrm>
            <a:off x="0" y="420624"/>
            <a:ext cx="7652657" cy="664028"/>
          </a:xfrm>
          <a:prstGeom prst="rect">
            <a:avLst/>
          </a:prstGeom>
          <a:gradFill flip="none" rotWithShape="1">
            <a:gsLst>
              <a:gs pos="63122">
                <a:schemeClr val="bg1">
                  <a:lumMod val="85000"/>
                </a:schemeClr>
              </a:gs>
              <a:gs pos="10000">
                <a:schemeClr val="tx1">
                  <a:alpha val="0"/>
                  <a:lumMod val="69000"/>
                  <a:lumOff val="31000"/>
                </a:schemeClr>
              </a:gs>
              <a:gs pos="74000">
                <a:schemeClr val="bg2"/>
              </a:gs>
              <a:gs pos="46000">
                <a:schemeClr val="bg2">
                  <a:lumMod val="90000"/>
                </a:schemeClr>
              </a:gs>
              <a:gs pos="85258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Who are we? 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1E2BBC3-DB2F-4A79-9A66-A91E6A5A6EB5}"/>
              </a:ext>
            </a:extLst>
          </p:cNvPr>
          <p:cNvSpPr>
            <a:spLocks/>
          </p:cNvSpPr>
          <p:nvPr/>
        </p:nvSpPr>
        <p:spPr>
          <a:xfrm rot="5400000">
            <a:off x="4070274" y="2326094"/>
            <a:ext cx="3739686" cy="2468880"/>
          </a:xfrm>
          <a:prstGeom prst="homePlate">
            <a:avLst>
              <a:gd name="adj" fmla="val 39286"/>
            </a:avLst>
          </a:prstGeom>
          <a:blipFill dpi="0" rotWithShape="0">
            <a:blip r:embed="rId2">
              <a:alphaModFix amt="3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/>
            <a:stretch>
              <a:fillRect t="127" b="-1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F0CAFB90-2372-41B1-AD7F-34A5C56F6273}"/>
              </a:ext>
            </a:extLst>
          </p:cNvPr>
          <p:cNvSpPr/>
          <p:nvPr/>
        </p:nvSpPr>
        <p:spPr>
          <a:xfrm rot="5400000">
            <a:off x="319275" y="2336979"/>
            <a:ext cx="3739687" cy="2468880"/>
          </a:xfrm>
          <a:prstGeom prst="homePlate">
            <a:avLst>
              <a:gd name="adj" fmla="val 39859"/>
            </a:avLst>
          </a:prstGeom>
          <a:blipFill dpi="0" rotWithShape="0">
            <a:blip r:embed="rId4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A83E322-9E3A-4788-A63A-C0FC8CAA9241}"/>
              </a:ext>
            </a:extLst>
          </p:cNvPr>
          <p:cNvSpPr/>
          <p:nvPr/>
        </p:nvSpPr>
        <p:spPr>
          <a:xfrm rot="5400000">
            <a:off x="7821272" y="2326092"/>
            <a:ext cx="3739687" cy="2468880"/>
          </a:xfrm>
          <a:prstGeom prst="homePlate">
            <a:avLst>
              <a:gd name="adj" fmla="val 39859"/>
            </a:avLst>
          </a:prstGeom>
          <a:blipFill dpi="0" rotWithShape="0">
            <a:blip r:embed="rId5">
              <a:alphaModFix amt="31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628014A-A60E-4B48-BB80-9F9AFE187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05DF347-C814-47D8-BA67-3A228711C2E9}"/>
              </a:ext>
            </a:extLst>
          </p:cNvPr>
          <p:cNvSpPr txBox="1"/>
          <p:nvPr/>
        </p:nvSpPr>
        <p:spPr>
          <a:xfrm>
            <a:off x="1116875" y="1883229"/>
            <a:ext cx="2144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An IEEE entity devoted to sensors, or “the theory, design, fabrication, manufacturing, reliability and applications of devices for sensing and transducing physical, chemical, and biological phenomena.”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EC0360-BDBB-413F-8486-CD14F6FF35D0}"/>
              </a:ext>
            </a:extLst>
          </p:cNvPr>
          <p:cNvSpPr txBox="1"/>
          <p:nvPr/>
        </p:nvSpPr>
        <p:spPr>
          <a:xfrm>
            <a:off x="4974771" y="1883229"/>
            <a:ext cx="2035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Sensors are a cross-cutting subject among many IEEE disciplines. 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Hence, a ‘Council” has been formed.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C26327-CA8C-4039-8F66-BD3FC2EFFF23}"/>
              </a:ext>
            </a:extLst>
          </p:cNvPr>
          <p:cNvSpPr txBox="1"/>
          <p:nvPr/>
        </p:nvSpPr>
        <p:spPr>
          <a:xfrm>
            <a:off x="8597100" y="1883229"/>
            <a:ext cx="2188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The IEEE Sensors Council covers Sensors in the field of 26 IEEE Technical Societies.</a:t>
            </a:r>
          </a:p>
        </p:txBody>
      </p:sp>
    </p:spTree>
    <p:extLst>
      <p:ext uri="{BB962C8B-B14F-4D97-AF65-F5344CB8AC3E}">
        <p14:creationId xmlns:p14="http://schemas.microsoft.com/office/powerpoint/2010/main" val="117182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FB85C-6744-4461-B38B-D6211403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C7FA2-D2EE-4CF3-95E6-4E523FAF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322629" cy="664522"/>
          </a:xfrm>
          <a:prstGeom prst="rect">
            <a:avLst/>
          </a:prstGeom>
          <a:gradFill>
            <a:gsLst>
              <a:gs pos="63122">
                <a:schemeClr val="bg1">
                  <a:lumMod val="85000"/>
                </a:schemeClr>
              </a:gs>
              <a:gs pos="0">
                <a:schemeClr val="tx1">
                  <a:alpha val="0"/>
                  <a:lumMod val="69000"/>
                  <a:lumOff val="31000"/>
                </a:schemeClr>
              </a:gs>
              <a:gs pos="74000">
                <a:schemeClr val="bg2"/>
              </a:gs>
              <a:gs pos="46000">
                <a:schemeClr val="bg2">
                  <a:lumMod val="90000"/>
                </a:schemeClr>
              </a:gs>
              <a:gs pos="85258">
                <a:schemeClr val="bg1"/>
              </a:gs>
              <a:gs pos="100000">
                <a:schemeClr val="bg1"/>
              </a:gs>
            </a:gsLst>
            <a:lin ang="10800000" scaled="1"/>
          </a:gra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75D31-21A1-42B6-B711-5FFD1B492A6E}"/>
              </a:ext>
            </a:extLst>
          </p:cNvPr>
          <p:cNvSpPr txBox="1"/>
          <p:nvPr/>
        </p:nvSpPr>
        <p:spPr>
          <a:xfrm>
            <a:off x="0" y="502929"/>
            <a:ext cx="123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	Distinguished Lecturers Program (DLP) 2020</a:t>
            </a:r>
          </a:p>
        </p:txBody>
      </p:sp>
      <p:pic>
        <p:nvPicPr>
          <p:cNvPr id="10" name="Graphic 9" descr="Group brainstorm">
            <a:extLst>
              <a:ext uri="{FF2B5EF4-FFF2-40B4-BE49-F238E27FC236}">
                <a16:creationId xmlns:a16="http://schemas.microsoft.com/office/drawing/2014/main" id="{B417AA03-2632-4E9C-A3C5-F52BA5087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4742" y="1588348"/>
            <a:ext cx="707572" cy="707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CCAE2C-3816-43B7-B5BB-8503C63EF994}"/>
              </a:ext>
            </a:extLst>
          </p:cNvPr>
          <p:cNvSpPr txBox="1"/>
          <p:nvPr/>
        </p:nvSpPr>
        <p:spPr>
          <a:xfrm>
            <a:off x="1458685" y="2226141"/>
            <a:ext cx="1915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Objective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68B1C8-1F9F-4C74-9786-ED029C3BCE91}"/>
              </a:ext>
            </a:extLst>
          </p:cNvPr>
          <p:cNvCxnSpPr/>
          <p:nvPr/>
        </p:nvCxnSpPr>
        <p:spPr>
          <a:xfrm>
            <a:off x="1719941" y="2764971"/>
            <a:ext cx="13498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D70482-BCEC-4338-BC81-51D9FAEF5E6A}"/>
              </a:ext>
            </a:extLst>
          </p:cNvPr>
          <p:cNvSpPr txBox="1"/>
          <p:nvPr/>
        </p:nvSpPr>
        <p:spPr>
          <a:xfrm>
            <a:off x="1322315" y="2890013"/>
            <a:ext cx="211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Access experts promoting the field of sensors.</a:t>
            </a:r>
          </a:p>
        </p:txBody>
      </p:sp>
      <p:pic>
        <p:nvPicPr>
          <p:cNvPr id="16" name="Graphic 15" descr="Magnifying glass">
            <a:extLst>
              <a:ext uri="{FF2B5EF4-FFF2-40B4-BE49-F238E27FC236}">
                <a16:creationId xmlns:a16="http://schemas.microsoft.com/office/drawing/2014/main" id="{A3CA4C6B-6263-469B-BE6F-60B64BAF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8650" y="1696712"/>
            <a:ext cx="554699" cy="554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BF8AB3-97D8-4A87-B546-FDA436069621}"/>
              </a:ext>
            </a:extLst>
          </p:cNvPr>
          <p:cNvSpPr txBox="1"/>
          <p:nvPr/>
        </p:nvSpPr>
        <p:spPr>
          <a:xfrm>
            <a:off x="5361325" y="2251411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Highlights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F2CD3A-623B-4D22-9EC6-F5F9DAB5C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550" y="2779346"/>
            <a:ext cx="1359526" cy="6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284EF6-954D-4830-9B3F-45888827C882}"/>
              </a:ext>
            </a:extLst>
          </p:cNvPr>
          <p:cNvSpPr txBox="1"/>
          <p:nvPr/>
        </p:nvSpPr>
        <p:spPr>
          <a:xfrm>
            <a:off x="3712029" y="2903692"/>
            <a:ext cx="4234542" cy="227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FB1D9"/>
              </a:buClr>
              <a:defRPr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Currently 9 DLs with various backgrounds and geo-locations</a:t>
            </a:r>
            <a:b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 algn="ct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FB1D9"/>
              </a:buClr>
              <a:defRPr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Online Biography and Talk Titles (addition of video)</a:t>
            </a:r>
          </a:p>
          <a:p>
            <a:pPr lvl="1" algn="ct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FB1D9"/>
              </a:buClr>
              <a:defRPr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 algn="ct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FB1D9"/>
              </a:buClr>
              <a:defRPr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Each graduating DL produces a recorded tutorial.</a:t>
            </a:r>
          </a:p>
        </p:txBody>
      </p:sp>
      <p:pic>
        <p:nvPicPr>
          <p:cNvPr id="21" name="Graphic 20" descr="Gears">
            <a:extLst>
              <a:ext uri="{FF2B5EF4-FFF2-40B4-BE49-F238E27FC236}">
                <a16:creationId xmlns:a16="http://schemas.microsoft.com/office/drawing/2014/main" id="{494BC846-BA16-4199-B4FD-B84D5D53B2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59352" y="1588348"/>
            <a:ext cx="748532" cy="7485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574354-D370-4904-8CE8-4A8D8921B6C7}"/>
              </a:ext>
            </a:extLst>
          </p:cNvPr>
          <p:cNvSpPr txBox="1"/>
          <p:nvPr/>
        </p:nvSpPr>
        <p:spPr>
          <a:xfrm>
            <a:off x="8817429" y="2251411"/>
            <a:ext cx="2397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Information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92097C-5634-4ED3-8305-44326C247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3855" y="2784562"/>
            <a:ext cx="1359526" cy="60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B8821D-8E64-47DD-90AA-2CFF8738BF15}"/>
              </a:ext>
            </a:extLst>
          </p:cNvPr>
          <p:cNvSpPr txBox="1"/>
          <p:nvPr/>
        </p:nvSpPr>
        <p:spPr>
          <a:xfrm>
            <a:off x="8284030" y="2986264"/>
            <a:ext cx="2397069" cy="171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defRPr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Distinguished Lecturer Program: </a:t>
            </a:r>
          </a:p>
          <a:p>
            <a:pPr lvl="1" algn="ct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defRPr/>
            </a:pPr>
            <a:endParaRPr lang="en-US" dirty="0">
              <a:solidFill>
                <a:srgbClr val="2FB1D9"/>
              </a:solidFill>
              <a:latin typeface="Georgia" panose="02040502050405020303" pitchFamily="18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algn="ct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defRPr/>
            </a:pPr>
            <a:r>
              <a:rPr lang="en-US" dirty="0">
                <a:solidFill>
                  <a:srgbClr val="2FB1D9"/>
                </a:solidFill>
                <a:latin typeface="Georgia" panose="02040502050405020303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ieee-sensors.org/</a:t>
            </a:r>
            <a:r>
              <a:rPr lang="en-US" dirty="0" err="1">
                <a:solidFill>
                  <a:srgbClr val="2FB1D9"/>
                </a:solidFill>
                <a:latin typeface="Georgia" panose="02040502050405020303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dlp</a:t>
            </a:r>
            <a:endParaRPr lang="en-US" u="sng" dirty="0">
              <a:solidFill>
                <a:srgbClr val="2FB1D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268AB-061C-4E98-B7E5-C531D4F06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1941629" cy="664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7689C1-374D-4C0D-88A7-FDEA3FE185E5}"/>
              </a:ext>
            </a:extLst>
          </p:cNvPr>
          <p:cNvSpPr/>
          <p:nvPr/>
        </p:nvSpPr>
        <p:spPr>
          <a:xfrm>
            <a:off x="0" y="496843"/>
            <a:ext cx="881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prstClr val="black"/>
                </a:solidFill>
                <a:latin typeface="Georgia" panose="02040502050405020303" pitchFamily="18" charset="0"/>
                <a:cs typeface="Calibri" charset="0"/>
              </a:rPr>
              <a:t>	Class of 2020 (Duration 2020-2022)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9F59B-D37A-4CE5-9E69-7031B188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74E68-BC7D-483C-A174-6D9B39EE64D9}"/>
              </a:ext>
            </a:extLst>
          </p:cNvPr>
          <p:cNvGrpSpPr/>
          <p:nvPr/>
        </p:nvGrpSpPr>
        <p:grpSpPr>
          <a:xfrm>
            <a:off x="180105" y="1836544"/>
            <a:ext cx="11581417" cy="4066969"/>
            <a:chOff x="209286" y="1903019"/>
            <a:chExt cx="11581417" cy="4066969"/>
          </a:xfrm>
        </p:grpSpPr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8226FB98-98C3-4CEE-A3BC-8EB66A0BBBD9}"/>
                </a:ext>
              </a:extLst>
            </p:cNvPr>
            <p:cNvSpPr/>
            <p:nvPr/>
          </p:nvSpPr>
          <p:spPr>
            <a:xfrm>
              <a:off x="2186874" y="1903019"/>
              <a:ext cx="2893079" cy="4066969"/>
            </a:xfrm>
            <a:prstGeom prst="round2DiagRect">
              <a:avLst/>
            </a:prstGeom>
            <a:solidFill>
              <a:srgbClr val="364F6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1DDDD090-6025-490A-AB94-1A2CF7D043E2}"/>
                </a:ext>
              </a:extLst>
            </p:cNvPr>
            <p:cNvSpPr/>
            <p:nvPr/>
          </p:nvSpPr>
          <p:spPr>
            <a:xfrm>
              <a:off x="5542249" y="1903019"/>
              <a:ext cx="2893079" cy="4066968"/>
            </a:xfrm>
            <a:prstGeom prst="round2DiagRect">
              <a:avLst/>
            </a:prstGeom>
            <a:solidFill>
              <a:srgbClr val="364F6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B371B009-6A8D-4E3A-833D-E13A705F38AA}"/>
                </a:ext>
              </a:extLst>
            </p:cNvPr>
            <p:cNvSpPr/>
            <p:nvPr/>
          </p:nvSpPr>
          <p:spPr>
            <a:xfrm>
              <a:off x="8897624" y="1903019"/>
              <a:ext cx="2893079" cy="4063428"/>
            </a:xfrm>
            <a:prstGeom prst="round2DiagRect">
              <a:avLst/>
            </a:prstGeom>
            <a:solidFill>
              <a:srgbClr val="364F6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496F8F-22D8-4E26-8532-70877EB59770}"/>
                </a:ext>
              </a:extLst>
            </p:cNvPr>
            <p:cNvGrpSpPr/>
            <p:nvPr/>
          </p:nvGrpSpPr>
          <p:grpSpPr>
            <a:xfrm>
              <a:off x="209286" y="2964451"/>
              <a:ext cx="1543313" cy="2205248"/>
              <a:chOff x="142904" y="2635702"/>
              <a:chExt cx="1543313" cy="220524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39A3CC-1658-4EFE-85DF-F2827CA37A19}"/>
                  </a:ext>
                </a:extLst>
              </p:cNvPr>
              <p:cNvCxnSpPr/>
              <p:nvPr/>
            </p:nvCxnSpPr>
            <p:spPr>
              <a:xfrm>
                <a:off x="229147" y="3796241"/>
                <a:ext cx="14570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CD5BB5-B9FD-46D8-A8CC-E6C8434241E9}"/>
                  </a:ext>
                </a:extLst>
              </p:cNvPr>
              <p:cNvSpPr txBox="1"/>
              <p:nvPr/>
            </p:nvSpPr>
            <p:spPr>
              <a:xfrm>
                <a:off x="142904" y="4194619"/>
                <a:ext cx="1521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Topics of Interest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5DE6AD-A0D9-4FF1-B35F-ED8436794BC6}"/>
                  </a:ext>
                </a:extLst>
              </p:cNvPr>
              <p:cNvSpPr txBox="1"/>
              <p:nvPr/>
            </p:nvSpPr>
            <p:spPr>
              <a:xfrm>
                <a:off x="229147" y="2635702"/>
                <a:ext cx="13840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DL Name and Affiliation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F16A84C-FF92-4717-9BF0-11BE7F34911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705" y="1337856"/>
            <a:ext cx="788670" cy="10515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BCE25247-04C1-4E61-ACD0-B99E87EDD43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3" y="1337856"/>
            <a:ext cx="886968" cy="105156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027299-8DC0-40F1-A9A5-5370E4A4F14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905" y="1427618"/>
            <a:ext cx="788670" cy="10515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2157693" y="2695450"/>
            <a:ext cx="2893079" cy="235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</a:t>
            </a:r>
            <a:r>
              <a:rPr lang="en-IE" b="1" dirty="0" err="1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Kosel</a:t>
            </a:r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King Abdullah University of Science and Technology</a:t>
            </a:r>
          </a:p>
          <a:p>
            <a:pPr lvl="0" algn="ctr">
              <a:lnSpc>
                <a:spcPct val="107000"/>
              </a:lnSpc>
            </a:pPr>
            <a:r>
              <a:rPr lang="en-US" sz="1200" dirty="0" err="1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Thuwal</a:t>
            </a: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Saudi Arabia</a:t>
            </a:r>
          </a:p>
          <a:p>
            <a:pPr lvl="0" algn="ctr">
              <a:lnSpc>
                <a:spcPct val="107000"/>
              </a:lnSpc>
            </a:pPr>
            <a:endParaRPr lang="en-US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en-US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Talks: </a:t>
            </a:r>
          </a:p>
          <a:p>
            <a:pPr lvl="0" algn="ctr">
              <a:lnSpc>
                <a:spcPct val="107000"/>
              </a:lnSpc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Wearable Magnetic Skins and Sensors</a:t>
            </a:r>
          </a:p>
          <a:p>
            <a:pPr lvl="0" algn="ctr">
              <a:lnSpc>
                <a:spcPct val="107000"/>
              </a:lnSpc>
            </a:pPr>
            <a:endParaRPr lang="en-US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Wearable Printed Graphene Sensors</a:t>
            </a: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5B6372-9DAC-4C94-BB45-F2724138F10F}"/>
              </a:ext>
            </a:extLst>
          </p:cNvPr>
          <p:cNvSpPr txBox="1"/>
          <p:nvPr/>
        </p:nvSpPr>
        <p:spPr>
          <a:xfrm>
            <a:off x="5428498" y="2695450"/>
            <a:ext cx="30572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</a:rPr>
              <a:t>Subhas Chandra Mukhopadhyay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Macquarie University</a:t>
            </a: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Sydney, Australia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Talks: </a:t>
            </a: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IoT and WSN for Health and Home Management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WSN, Smart Homes, and Intelligent Buildings: From sensors to computing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Trends for Wearable and Medical Devices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CFA140-80C8-41EB-8B29-4FDAF39EB7D5}"/>
              </a:ext>
            </a:extLst>
          </p:cNvPr>
          <p:cNvSpPr txBox="1"/>
          <p:nvPr/>
        </p:nvSpPr>
        <p:spPr>
          <a:xfrm>
            <a:off x="8817429" y="2695450"/>
            <a:ext cx="3057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</a:rPr>
              <a:t>Ashwin A. </a:t>
            </a:r>
            <a:r>
              <a:rPr lang="en-IE" b="1" dirty="0" err="1">
                <a:solidFill>
                  <a:schemeClr val="bg1"/>
                </a:solidFill>
                <a:latin typeface="Georgia" panose="02040502050405020303" pitchFamily="18" charset="0"/>
              </a:rPr>
              <a:t>Seshia</a:t>
            </a:r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University of Cambridge</a:t>
            </a:r>
          </a:p>
          <a:p>
            <a:pPr lvl="0"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Cambridge, England</a:t>
            </a:r>
          </a:p>
          <a:p>
            <a:pPr lvl="0" algn="ctr"/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Talks:</a:t>
            </a:r>
          </a:p>
          <a:p>
            <a:pPr lvl="0"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Vibrating Beam MEMS Accelerometers for Gravity and Seismic Measurements</a:t>
            </a:r>
          </a:p>
          <a:p>
            <a:pPr lvl="0" algn="ctr"/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Nonlinear Dynamics in Microelectromechanical Systems</a:t>
            </a: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D234569E-BD81-4034-82FE-DA96F8815EEE}"/>
              </a:ext>
            </a:extLst>
          </p:cNvPr>
          <p:cNvSpPr/>
          <p:nvPr/>
        </p:nvSpPr>
        <p:spPr>
          <a:xfrm>
            <a:off x="8806502" y="1906560"/>
            <a:ext cx="2893079" cy="4063428"/>
          </a:xfrm>
          <a:prstGeom prst="round2DiagRect">
            <a:avLst/>
          </a:prstGeom>
          <a:solidFill>
            <a:srgbClr val="364F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F8C7B68E-6687-43C0-A67D-9AC8A9C387B2}"/>
              </a:ext>
            </a:extLst>
          </p:cNvPr>
          <p:cNvSpPr/>
          <p:nvPr/>
        </p:nvSpPr>
        <p:spPr>
          <a:xfrm>
            <a:off x="5421084" y="1948761"/>
            <a:ext cx="2893079" cy="4066968"/>
          </a:xfrm>
          <a:prstGeom prst="round2DiagRect">
            <a:avLst/>
          </a:prstGeom>
          <a:solidFill>
            <a:srgbClr val="364F6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00D29187-8B6B-4C73-833C-FA547B2290BA}"/>
              </a:ext>
            </a:extLst>
          </p:cNvPr>
          <p:cNvSpPr/>
          <p:nvPr/>
        </p:nvSpPr>
        <p:spPr>
          <a:xfrm>
            <a:off x="2066322" y="1948761"/>
            <a:ext cx="2893079" cy="4066969"/>
          </a:xfrm>
          <a:prstGeom prst="round2DiagRect">
            <a:avLst/>
          </a:prstGeom>
          <a:solidFill>
            <a:srgbClr val="364F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01AB6-E6DE-4B80-B236-4A35516F28C9}"/>
              </a:ext>
            </a:extLst>
          </p:cNvPr>
          <p:cNvSpPr txBox="1"/>
          <p:nvPr/>
        </p:nvSpPr>
        <p:spPr>
          <a:xfrm>
            <a:off x="1933936" y="2598378"/>
            <a:ext cx="3173346" cy="264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Indian Institute of Science</a:t>
            </a: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Bangalore, India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en-IE" sz="1200" b="1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Talks:</a:t>
            </a: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Crickets Sing So Loudly? The Mechanics Behind Nature’ Micro-Transducer Orchestra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Discovering Templates of Engineering Design Hidden in Nature’s Transducer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700F1-C66C-4D15-BA7E-EB5C4CAF899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42" y="1269751"/>
            <a:ext cx="886968" cy="10515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CC60D0-7C14-4DFD-B99F-917B41F59549}"/>
              </a:ext>
            </a:extLst>
          </p:cNvPr>
          <p:cNvSpPr/>
          <p:nvPr/>
        </p:nvSpPr>
        <p:spPr>
          <a:xfrm>
            <a:off x="5417477" y="2481295"/>
            <a:ext cx="2913659" cy="2954655"/>
          </a:xfrm>
          <a:prstGeom prst="rect">
            <a:avLst/>
          </a:prstGeom>
          <a:effectLst>
            <a:softEdge rad="406400"/>
          </a:effectLst>
        </p:spPr>
        <p:txBody>
          <a:bodyPr wrap="square">
            <a:spAutoFit/>
          </a:bodyPr>
          <a:lstStyle/>
          <a:p>
            <a:pPr lvl="0" algn="ctr"/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</a:rPr>
              <a:t>Minghong Yang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Wuhan University of Technology Wuhan, China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Talks:</a:t>
            </a: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IE" sz="1200" dirty="0" err="1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Sensing Technologies Based On Sensitive Thin Films and Coatings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Thousands of </a:t>
            </a:r>
            <a:r>
              <a:rPr lang="en-IE" sz="1200" dirty="0" err="1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Grating Sensor Array Based on Draw Tower; A New Platform for </a:t>
            </a:r>
            <a:r>
              <a:rPr lang="en-IE" sz="1200" dirty="0" err="1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-Optic Sensing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9589B-0F0E-4AE9-8803-24379E097E24}"/>
              </a:ext>
            </a:extLst>
          </p:cNvPr>
          <p:cNvSpPr/>
          <p:nvPr/>
        </p:nvSpPr>
        <p:spPr>
          <a:xfrm>
            <a:off x="8767245" y="2418849"/>
            <a:ext cx="2893079" cy="2548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</a:rPr>
              <a:t>Ravinder Dahiya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University of Glasgow</a:t>
            </a: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Glasgow, Scotland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Talks:</a:t>
            </a: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Area Electronic Skin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Tactile Skin in Robotics and Medical 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A0EFD-7595-4E63-8B8A-A2A076CA23A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33968" y="1218866"/>
            <a:ext cx="886968" cy="10515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38DBEC-91B5-4259-BE08-ED28EECE0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0624"/>
            <a:ext cx="11168743" cy="6645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883B1B-A0B7-41DF-AD1D-F28D11BEE1A0}"/>
              </a:ext>
            </a:extLst>
          </p:cNvPr>
          <p:cNvSpPr/>
          <p:nvPr/>
        </p:nvSpPr>
        <p:spPr>
          <a:xfrm>
            <a:off x="0" y="491275"/>
            <a:ext cx="8055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	Class of 2019 (Duration 2019-2021)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F4C3E-7B95-40D2-8657-D95A90475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73E979-5F2F-4D70-8051-7DC98F7C85D2}"/>
              </a:ext>
            </a:extLst>
          </p:cNvPr>
          <p:cNvSpPr txBox="1"/>
          <p:nvPr/>
        </p:nvSpPr>
        <p:spPr>
          <a:xfrm>
            <a:off x="2191966" y="2481295"/>
            <a:ext cx="2621638" cy="36804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IE" b="1" dirty="0">
                <a:solidFill>
                  <a:prstClr val="white"/>
                </a:solidFill>
                <a:latin typeface="Georgia" panose="02040502050405020303" pitchFamily="18" charset="0"/>
              </a:rPr>
              <a:t>Rudra Pratap</a:t>
            </a:r>
            <a:endParaRPr lang="en-IE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D1EB7-0630-4808-A8B6-BC39E082C35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487806" y="1252960"/>
            <a:ext cx="886968" cy="10505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765333D-8F82-4EAE-9624-CD9DD0708EBA}"/>
              </a:ext>
            </a:extLst>
          </p:cNvPr>
          <p:cNvGrpSpPr/>
          <p:nvPr/>
        </p:nvGrpSpPr>
        <p:grpSpPr>
          <a:xfrm>
            <a:off x="152940" y="2705224"/>
            <a:ext cx="1543313" cy="2205248"/>
            <a:chOff x="142904" y="2635702"/>
            <a:chExt cx="1543313" cy="220524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8B12-843C-4D7C-9EA1-91216EF92D83}"/>
                </a:ext>
              </a:extLst>
            </p:cNvPr>
            <p:cNvCxnSpPr/>
            <p:nvPr/>
          </p:nvCxnSpPr>
          <p:spPr>
            <a:xfrm>
              <a:off x="229147" y="3796241"/>
              <a:ext cx="145707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295E26-C030-45E1-8B8E-DC033000C7CC}"/>
                </a:ext>
              </a:extLst>
            </p:cNvPr>
            <p:cNvSpPr txBox="1"/>
            <p:nvPr/>
          </p:nvSpPr>
          <p:spPr>
            <a:xfrm>
              <a:off x="142904" y="4194619"/>
              <a:ext cx="1521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eorgia" panose="02040502050405020303" pitchFamily="18" charset="0"/>
                </a:rPr>
                <a:t>Topics of Interest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9FF0BF-FC96-4067-84F1-975DBE08D768}"/>
                </a:ext>
              </a:extLst>
            </p:cNvPr>
            <p:cNvSpPr txBox="1"/>
            <p:nvPr/>
          </p:nvSpPr>
          <p:spPr>
            <a:xfrm>
              <a:off x="229147" y="2635702"/>
              <a:ext cx="1384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eorgia" panose="02040502050405020303" pitchFamily="18" charset="0"/>
                </a:rPr>
                <a:t>DL Name and Affiliation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37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4BC280-9832-4CA9-B35B-298F547EDA80}"/>
              </a:ext>
            </a:extLst>
          </p:cNvPr>
          <p:cNvSpPr/>
          <p:nvPr/>
        </p:nvSpPr>
        <p:spPr>
          <a:xfrm>
            <a:off x="0" y="410221"/>
            <a:ext cx="11790703" cy="664028"/>
          </a:xfrm>
          <a:prstGeom prst="rect">
            <a:avLst/>
          </a:prstGeom>
          <a:gradFill flip="none" rotWithShape="1">
            <a:gsLst>
              <a:gs pos="63122">
                <a:schemeClr val="bg1">
                  <a:lumMod val="85000"/>
                </a:schemeClr>
              </a:gs>
              <a:gs pos="10000">
                <a:schemeClr val="tx1">
                  <a:alpha val="0"/>
                  <a:lumMod val="69000"/>
                  <a:lumOff val="31000"/>
                </a:schemeClr>
              </a:gs>
              <a:gs pos="74000">
                <a:schemeClr val="bg2"/>
              </a:gs>
              <a:gs pos="46000">
                <a:schemeClr val="bg2">
                  <a:lumMod val="90000"/>
                </a:schemeClr>
              </a:gs>
              <a:gs pos="85258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>
                <a:solidFill>
                  <a:prstClr val="black"/>
                </a:solidFill>
                <a:latin typeface="Georgia" panose="02040502050405020303" pitchFamily="18" charset="0"/>
                <a:cs typeface="Calibri" charset="0"/>
              </a:rPr>
              <a:t>	Class of 2018 (Duration 2018-2020)</a:t>
            </a:r>
            <a:endParaRPr lang="en-US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47E47-7C70-41EE-B74E-42E4A35C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7FEB6F-9249-44E3-B0BB-F967410EAE96}"/>
              </a:ext>
            </a:extLst>
          </p:cNvPr>
          <p:cNvGrpSpPr/>
          <p:nvPr/>
        </p:nvGrpSpPr>
        <p:grpSpPr>
          <a:xfrm>
            <a:off x="209286" y="1903019"/>
            <a:ext cx="11581417" cy="4066969"/>
            <a:chOff x="209286" y="1903019"/>
            <a:chExt cx="11581417" cy="4066969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EE781CD5-69A7-4D11-BB51-324AC40754F1}"/>
                </a:ext>
              </a:extLst>
            </p:cNvPr>
            <p:cNvSpPr/>
            <p:nvPr/>
          </p:nvSpPr>
          <p:spPr>
            <a:xfrm>
              <a:off x="2186874" y="1903019"/>
              <a:ext cx="2893079" cy="4066969"/>
            </a:xfrm>
            <a:prstGeom prst="round2DiagRect">
              <a:avLst/>
            </a:prstGeom>
            <a:solidFill>
              <a:srgbClr val="364F6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CA7D68F2-4C10-47F6-9209-ED4DE02C0961}"/>
                </a:ext>
              </a:extLst>
            </p:cNvPr>
            <p:cNvSpPr/>
            <p:nvPr/>
          </p:nvSpPr>
          <p:spPr>
            <a:xfrm>
              <a:off x="5542249" y="1903019"/>
              <a:ext cx="2893079" cy="4066968"/>
            </a:xfrm>
            <a:prstGeom prst="round2DiagRect">
              <a:avLst/>
            </a:prstGeom>
            <a:solidFill>
              <a:srgbClr val="364F6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B61E7C15-A1C5-4B93-9446-52CC0E1FE517}"/>
                </a:ext>
              </a:extLst>
            </p:cNvPr>
            <p:cNvSpPr/>
            <p:nvPr/>
          </p:nvSpPr>
          <p:spPr>
            <a:xfrm>
              <a:off x="8897624" y="1903019"/>
              <a:ext cx="2893079" cy="4063428"/>
            </a:xfrm>
            <a:prstGeom prst="round2DiagRect">
              <a:avLst/>
            </a:prstGeom>
            <a:solidFill>
              <a:srgbClr val="364F6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0CD170-3A8C-4649-8B7D-9170427A230E}"/>
                </a:ext>
              </a:extLst>
            </p:cNvPr>
            <p:cNvGrpSpPr/>
            <p:nvPr/>
          </p:nvGrpSpPr>
          <p:grpSpPr>
            <a:xfrm>
              <a:off x="209286" y="2964451"/>
              <a:ext cx="1543313" cy="2205248"/>
              <a:chOff x="142904" y="2635702"/>
              <a:chExt cx="1543313" cy="2205248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7691184-08A7-4364-9C5F-51ABBF97D50F}"/>
                  </a:ext>
                </a:extLst>
              </p:cNvPr>
              <p:cNvCxnSpPr/>
              <p:nvPr/>
            </p:nvCxnSpPr>
            <p:spPr>
              <a:xfrm>
                <a:off x="229147" y="3796241"/>
                <a:ext cx="14570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7F5D1E-9F39-4F55-A034-54A03954C7C4}"/>
                  </a:ext>
                </a:extLst>
              </p:cNvPr>
              <p:cNvSpPr txBox="1"/>
              <p:nvPr/>
            </p:nvSpPr>
            <p:spPr>
              <a:xfrm>
                <a:off x="142904" y="4194619"/>
                <a:ext cx="1521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Topics of Interest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7737F2-6DD9-44FC-9081-9B9F168E53FE}"/>
                  </a:ext>
                </a:extLst>
              </p:cNvPr>
              <p:cNvSpPr txBox="1"/>
              <p:nvPr/>
            </p:nvSpPr>
            <p:spPr>
              <a:xfrm>
                <a:off x="229147" y="2635702"/>
                <a:ext cx="13840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DL Name and Affiliation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1DC453-920F-4E60-97D1-EA3DF99ACCBB}"/>
              </a:ext>
            </a:extLst>
          </p:cNvPr>
          <p:cNvGrpSpPr/>
          <p:nvPr/>
        </p:nvGrpSpPr>
        <p:grpSpPr>
          <a:xfrm>
            <a:off x="3209670" y="1392042"/>
            <a:ext cx="7800459" cy="1079016"/>
            <a:chOff x="3209670" y="1392042"/>
            <a:chExt cx="7800459" cy="10790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307938-C028-4578-BE89-BDBD45F46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9670" y="1423774"/>
              <a:ext cx="885611" cy="10472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5B06C1-F9D6-4B12-BEE9-AD0D8AB01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6416" y="1392042"/>
              <a:ext cx="885610" cy="10472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17DD4D-29C7-4861-A6E8-0C63C76CFB2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3161" y="1392042"/>
              <a:ext cx="886968" cy="10515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D58A6FD-75BE-44F8-A97F-2EFC83713628}"/>
              </a:ext>
            </a:extLst>
          </p:cNvPr>
          <p:cNvSpPr txBox="1"/>
          <p:nvPr/>
        </p:nvSpPr>
        <p:spPr>
          <a:xfrm>
            <a:off x="2209182" y="2635662"/>
            <a:ext cx="2893079" cy="235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</a:rPr>
              <a:t>John Kitching</a:t>
            </a:r>
            <a:b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IE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National Institute of Standards and Technology</a:t>
            </a: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Boulder, CO, USA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Talk:</a:t>
            </a: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Chip-scale Atomic Devices Miniature Precision Instruments using Atoms, Lasers, and Silicon Micromachining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3B01C-7138-40A1-9AEB-DA0295FF4131}"/>
              </a:ext>
            </a:extLst>
          </p:cNvPr>
          <p:cNvSpPr txBox="1"/>
          <p:nvPr/>
        </p:nvSpPr>
        <p:spPr>
          <a:xfrm>
            <a:off x="5524758" y="2635662"/>
            <a:ext cx="2893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</a:rPr>
              <a:t>Veena </a:t>
            </a:r>
            <a:r>
              <a:rPr lang="en-IE" b="1" dirty="0" err="1">
                <a:solidFill>
                  <a:schemeClr val="bg1"/>
                </a:solidFill>
                <a:latin typeface="Georgia" panose="02040502050405020303" pitchFamily="18" charset="0"/>
              </a:rPr>
              <a:t>Misra</a:t>
            </a:r>
            <a:b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IE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</a:rPr>
              <a:t>North Carolina State University Raleigh, NC, USA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Talk:</a:t>
            </a: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Self-Powered Wearable Sensors for Health and Environmental Monitoring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6B87E-04D8-4C68-9886-277684FEA837}"/>
              </a:ext>
            </a:extLst>
          </p:cNvPr>
          <p:cNvSpPr txBox="1"/>
          <p:nvPr/>
        </p:nvSpPr>
        <p:spPr>
          <a:xfrm>
            <a:off x="9081066" y="2635662"/>
            <a:ext cx="2815405" cy="281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IE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 C.-P. Chao </a:t>
            </a:r>
          </a:p>
          <a:p>
            <a:pPr lvl="0" algn="ctr">
              <a:lnSpc>
                <a:spcPct val="107000"/>
              </a:lnSpc>
            </a:pP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IE" sz="1200" dirty="0" err="1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Chiao</a:t>
            </a:r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University</a:t>
            </a:r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Taiwan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E" sz="1200" b="1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E" sz="1200" b="1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E" sz="12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Talks:</a:t>
            </a: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Towards Battery-less IoT Sensors</a:t>
            </a:r>
          </a:p>
          <a:p>
            <a:pPr lvl="0" algn="ctr"/>
            <a:endParaRPr lang="en-IE" sz="12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New Handheld Cuff-less Photoplethysmography Sensor for Continuous Blood Volume Measurement</a:t>
            </a:r>
          </a:p>
        </p:txBody>
      </p:sp>
    </p:spTree>
    <p:extLst>
      <p:ext uri="{BB962C8B-B14F-4D97-AF65-F5344CB8AC3E}">
        <p14:creationId xmlns:p14="http://schemas.microsoft.com/office/powerpoint/2010/main" val="337207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551FF-3626-4750-8594-48E156BA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0624"/>
            <a:ext cx="12300857" cy="664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8EC60-CBDD-4C78-81DA-252733F07C00}"/>
              </a:ext>
            </a:extLst>
          </p:cNvPr>
          <p:cNvSpPr/>
          <p:nvPr/>
        </p:nvSpPr>
        <p:spPr>
          <a:xfrm>
            <a:off x="0" y="491275"/>
            <a:ext cx="8392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Calibri" panose="020F0502020204030204" pitchFamily="34" charset="0"/>
              </a:rPr>
              <a:t>	Sensor Council’s 26 Member Societies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C92A5B-8321-4400-8C50-1D9EAA06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3233" y="1468337"/>
            <a:ext cx="7365533" cy="4386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0"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60C5C9-1F4C-49B4-8750-9425CBD8E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B6C66-1B62-4117-80FE-46F77F4B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1038114" cy="6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76C4D-F088-4A76-BB5F-4F1D3103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25312"/>
            <a:ext cx="2914141" cy="646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426116-4D97-4484-857B-D5918DB64E79}"/>
              </a:ext>
            </a:extLst>
          </p:cNvPr>
          <p:cNvSpPr txBox="1"/>
          <p:nvPr/>
        </p:nvSpPr>
        <p:spPr>
          <a:xfrm>
            <a:off x="0" y="48329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b="1" dirty="0">
                <a:latin typeface="Georgia" panose="02040502050405020303" pitchFamily="18" charset="0"/>
              </a:rPr>
              <a:t>What can the Council do for you?</a:t>
            </a:r>
          </a:p>
        </p:txBody>
      </p:sp>
      <p:pic>
        <p:nvPicPr>
          <p:cNvPr id="6" name="Graphic 5" descr="Meeting">
            <a:extLst>
              <a:ext uri="{FF2B5EF4-FFF2-40B4-BE49-F238E27FC236}">
                <a16:creationId xmlns:a16="http://schemas.microsoft.com/office/drawing/2014/main" id="{F0D5C40D-B6FD-4F4C-BC11-D8D0EE2C5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8" y="2125700"/>
            <a:ext cx="664523" cy="664523"/>
          </a:xfrm>
          <a:prstGeom prst="rect">
            <a:avLst/>
          </a:prstGeom>
        </p:spPr>
      </p:pic>
      <p:pic>
        <p:nvPicPr>
          <p:cNvPr id="8" name="Graphic 7" descr="Pencil">
            <a:extLst>
              <a:ext uri="{FF2B5EF4-FFF2-40B4-BE49-F238E27FC236}">
                <a16:creationId xmlns:a16="http://schemas.microsoft.com/office/drawing/2014/main" id="{D75FE034-8A47-420C-8AFC-36DF7D785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028" y="3151414"/>
            <a:ext cx="555171" cy="55517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BDFF2616-917D-4A5F-A582-E4B18950F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4559" y="4178498"/>
            <a:ext cx="555171" cy="555171"/>
          </a:xfrm>
          <a:prstGeom prst="rect">
            <a:avLst/>
          </a:prstGeom>
        </p:spPr>
      </p:pic>
      <p:pic>
        <p:nvPicPr>
          <p:cNvPr id="12" name="Graphic 11" descr="Ruler">
            <a:extLst>
              <a:ext uri="{FF2B5EF4-FFF2-40B4-BE49-F238E27FC236}">
                <a16:creationId xmlns:a16="http://schemas.microsoft.com/office/drawing/2014/main" id="{5576F332-4247-46BA-ACFE-0E5E3C50C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2314" y="2228103"/>
            <a:ext cx="562120" cy="562120"/>
          </a:xfrm>
          <a:prstGeom prst="rect">
            <a:avLst/>
          </a:prstGeom>
        </p:spPr>
      </p:pic>
      <p:pic>
        <p:nvPicPr>
          <p:cNvPr id="20" name="Graphic 19" descr="Lightbulb">
            <a:extLst>
              <a:ext uri="{FF2B5EF4-FFF2-40B4-BE49-F238E27FC236}">
                <a16:creationId xmlns:a16="http://schemas.microsoft.com/office/drawing/2014/main" id="{C2BA328F-EE77-48A3-8BB8-F1B310107F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09657" y="3231550"/>
            <a:ext cx="594777" cy="594777"/>
          </a:xfrm>
          <a:prstGeom prst="rect">
            <a:avLst/>
          </a:prstGeom>
        </p:spPr>
      </p:pic>
      <p:pic>
        <p:nvPicPr>
          <p:cNvPr id="24" name="Graphic 23" descr="Handshake">
            <a:extLst>
              <a:ext uri="{FF2B5EF4-FFF2-40B4-BE49-F238E27FC236}">
                <a16:creationId xmlns:a16="http://schemas.microsoft.com/office/drawing/2014/main" id="{A759D39E-0277-4D16-9340-6CBA516161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35018" y="4178498"/>
            <a:ext cx="776712" cy="7767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5903C3-D76B-48E1-B49C-C68CEEE7F264}"/>
              </a:ext>
            </a:extLst>
          </p:cNvPr>
          <p:cNvSpPr txBox="1"/>
          <p:nvPr/>
        </p:nvSpPr>
        <p:spPr>
          <a:xfrm>
            <a:off x="2026648" y="2258937"/>
            <a:ext cx="313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92B611-FB74-4607-B4EF-8C4F843731EF}"/>
              </a:ext>
            </a:extLst>
          </p:cNvPr>
          <p:cNvSpPr txBox="1"/>
          <p:nvPr/>
        </p:nvSpPr>
        <p:spPr>
          <a:xfrm>
            <a:off x="2026647" y="3150092"/>
            <a:ext cx="341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Publications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29FE49-E018-4013-BF8C-6B0F111C2816}"/>
              </a:ext>
            </a:extLst>
          </p:cNvPr>
          <p:cNvSpPr txBox="1"/>
          <p:nvPr/>
        </p:nvSpPr>
        <p:spPr>
          <a:xfrm>
            <a:off x="2020551" y="4203615"/>
            <a:ext cx="36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Technical Activities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E25BA5-6C57-48FE-87B8-BAD5C54D2F11}"/>
              </a:ext>
            </a:extLst>
          </p:cNvPr>
          <p:cNvSpPr txBox="1"/>
          <p:nvPr/>
        </p:nvSpPr>
        <p:spPr>
          <a:xfrm>
            <a:off x="7474401" y="2341964"/>
            <a:ext cx="284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Standards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807958-A041-4B44-95B1-DFA50366161B}"/>
              </a:ext>
            </a:extLst>
          </p:cNvPr>
          <p:cNvSpPr txBox="1"/>
          <p:nvPr/>
        </p:nvSpPr>
        <p:spPr>
          <a:xfrm>
            <a:off x="7474401" y="3231550"/>
            <a:ext cx="215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Education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90B175-5F0E-462A-8B60-E1D608FB60C4}"/>
              </a:ext>
            </a:extLst>
          </p:cNvPr>
          <p:cNvSpPr txBox="1"/>
          <p:nvPr/>
        </p:nvSpPr>
        <p:spPr>
          <a:xfrm>
            <a:off x="7480098" y="4270630"/>
            <a:ext cx="311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Networking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40C3E43-654B-4BC7-AB67-9C51E5F9ECD8}"/>
              </a:ext>
            </a:extLst>
          </p:cNvPr>
          <p:cNvCxnSpPr>
            <a:cxnSpLocks/>
          </p:cNvCxnSpPr>
          <p:nvPr/>
        </p:nvCxnSpPr>
        <p:spPr>
          <a:xfrm>
            <a:off x="1868099" y="2258937"/>
            <a:ext cx="0" cy="452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892670F6-716E-4AE1-9DDA-70710080D6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8099" y="3188755"/>
            <a:ext cx="6097" cy="4633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F8A11D5-4A84-45D3-AA46-DCE09FB38A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8099" y="4224415"/>
            <a:ext cx="6097" cy="4633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B3AD89D-E921-4EAA-AD93-3781D7B896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6369" y="2319927"/>
            <a:ext cx="6097" cy="4633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3FFA0E8-9998-4D80-8980-E81BF34CC7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0272" y="3297270"/>
            <a:ext cx="6097" cy="4633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DBCEEF9-3978-47EF-B64B-ADF3A5EC5B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2929" y="4335186"/>
            <a:ext cx="609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2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31000"/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701</Words>
  <Application>Microsoft Office PowerPoint</Application>
  <PresentationFormat>Widescreen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 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Conference Catalysts</dc:creator>
  <cp:lastModifiedBy>Brooke Johnson</cp:lastModifiedBy>
  <cp:revision>14</cp:revision>
  <dcterms:created xsi:type="dcterms:W3CDTF">2019-06-27T12:54:50Z</dcterms:created>
  <dcterms:modified xsi:type="dcterms:W3CDTF">2020-03-06T18:35:24Z</dcterms:modified>
</cp:coreProperties>
</file>