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6858000" cy="9906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88"/>
    <p:restoredTop sz="93147"/>
  </p:normalViewPr>
  <p:slideViewPr>
    <p:cSldViewPr snapToGrid="0" snapToObjects="1">
      <p:cViewPr varScale="1">
        <p:scale>
          <a:sx n="64" d="100"/>
          <a:sy n="64" d="100"/>
        </p:scale>
        <p:origin x="1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EEC6B64-B68B-B649-8F3C-E1F8E6BD2973}"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342E4-3678-FB4A-AE45-00B9F089D599}" type="slidenum">
              <a:rPr lang="en-GB" smtClean="0"/>
              <a:t>‹N°›</a:t>
            </a:fld>
            <a:endParaRPr lang="en-GB"/>
          </a:p>
        </p:txBody>
      </p:sp>
    </p:spTree>
    <p:extLst>
      <p:ext uri="{BB962C8B-B14F-4D97-AF65-F5344CB8AC3E}">
        <p14:creationId xmlns:p14="http://schemas.microsoft.com/office/powerpoint/2010/main" val="382435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EEEC6B64-B68B-B649-8F3C-E1F8E6BD2973}"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342E4-3678-FB4A-AE45-00B9F089D599}" type="slidenum">
              <a:rPr lang="en-GB" smtClean="0"/>
              <a:t>‹N°›</a:t>
            </a:fld>
            <a:endParaRPr lang="en-GB"/>
          </a:p>
        </p:txBody>
      </p:sp>
    </p:spTree>
    <p:extLst>
      <p:ext uri="{BB962C8B-B14F-4D97-AF65-F5344CB8AC3E}">
        <p14:creationId xmlns:p14="http://schemas.microsoft.com/office/powerpoint/2010/main" val="54401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EEEC6B64-B68B-B649-8F3C-E1F8E6BD2973}"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342E4-3678-FB4A-AE45-00B9F089D599}" type="slidenum">
              <a:rPr lang="en-GB" smtClean="0"/>
              <a:t>‹N°›</a:t>
            </a:fld>
            <a:endParaRPr lang="en-GB"/>
          </a:p>
        </p:txBody>
      </p:sp>
    </p:spTree>
    <p:extLst>
      <p:ext uri="{BB962C8B-B14F-4D97-AF65-F5344CB8AC3E}">
        <p14:creationId xmlns:p14="http://schemas.microsoft.com/office/powerpoint/2010/main" val="28323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EEEC6B64-B68B-B649-8F3C-E1F8E6BD2973}"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342E4-3678-FB4A-AE45-00B9F089D599}" type="slidenum">
              <a:rPr lang="en-GB" smtClean="0"/>
              <a:t>‹N°›</a:t>
            </a:fld>
            <a:endParaRPr lang="en-GB"/>
          </a:p>
        </p:txBody>
      </p:sp>
    </p:spTree>
    <p:extLst>
      <p:ext uri="{BB962C8B-B14F-4D97-AF65-F5344CB8AC3E}">
        <p14:creationId xmlns:p14="http://schemas.microsoft.com/office/powerpoint/2010/main" val="382309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EEEC6B64-B68B-B649-8F3C-E1F8E6BD2973}"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342E4-3678-FB4A-AE45-00B9F089D599}" type="slidenum">
              <a:rPr lang="en-GB" smtClean="0"/>
              <a:t>‹N°›</a:t>
            </a:fld>
            <a:endParaRPr lang="en-GB"/>
          </a:p>
        </p:txBody>
      </p:sp>
    </p:spTree>
    <p:extLst>
      <p:ext uri="{BB962C8B-B14F-4D97-AF65-F5344CB8AC3E}">
        <p14:creationId xmlns:p14="http://schemas.microsoft.com/office/powerpoint/2010/main" val="65511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EEEC6B64-B68B-B649-8F3C-E1F8E6BD2973}"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E342E4-3678-FB4A-AE45-00B9F089D599}" type="slidenum">
              <a:rPr lang="en-GB" smtClean="0"/>
              <a:t>‹N°›</a:t>
            </a:fld>
            <a:endParaRPr lang="en-GB"/>
          </a:p>
        </p:txBody>
      </p:sp>
    </p:spTree>
    <p:extLst>
      <p:ext uri="{BB962C8B-B14F-4D97-AF65-F5344CB8AC3E}">
        <p14:creationId xmlns:p14="http://schemas.microsoft.com/office/powerpoint/2010/main" val="417040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EEEC6B64-B68B-B649-8F3C-E1F8E6BD2973}" type="datetimeFigureOut">
              <a:rPr lang="en-GB" smtClean="0"/>
              <a:t>13/09/2019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E342E4-3678-FB4A-AE45-00B9F089D599}" type="slidenum">
              <a:rPr lang="en-GB" smtClean="0"/>
              <a:t>‹N°›</a:t>
            </a:fld>
            <a:endParaRPr lang="en-GB"/>
          </a:p>
        </p:txBody>
      </p:sp>
    </p:spTree>
    <p:extLst>
      <p:ext uri="{BB962C8B-B14F-4D97-AF65-F5344CB8AC3E}">
        <p14:creationId xmlns:p14="http://schemas.microsoft.com/office/powerpoint/2010/main" val="135495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EEC6B64-B68B-B649-8F3C-E1F8E6BD2973}" type="datetimeFigureOut">
              <a:rPr lang="en-GB" smtClean="0"/>
              <a:t>13/09/2019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E342E4-3678-FB4A-AE45-00B9F089D599}" type="slidenum">
              <a:rPr lang="en-GB" smtClean="0"/>
              <a:t>‹N°›</a:t>
            </a:fld>
            <a:endParaRPr lang="en-GB"/>
          </a:p>
        </p:txBody>
      </p:sp>
    </p:spTree>
    <p:extLst>
      <p:ext uri="{BB962C8B-B14F-4D97-AF65-F5344CB8AC3E}">
        <p14:creationId xmlns:p14="http://schemas.microsoft.com/office/powerpoint/2010/main" val="226777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C6B64-B68B-B649-8F3C-E1F8E6BD2973}" type="datetimeFigureOut">
              <a:rPr lang="en-GB" smtClean="0"/>
              <a:t>13/09/2019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E342E4-3678-FB4A-AE45-00B9F089D599}" type="slidenum">
              <a:rPr lang="en-GB" smtClean="0"/>
              <a:t>‹N°›</a:t>
            </a:fld>
            <a:endParaRPr lang="en-GB"/>
          </a:p>
        </p:txBody>
      </p:sp>
    </p:spTree>
    <p:extLst>
      <p:ext uri="{BB962C8B-B14F-4D97-AF65-F5344CB8AC3E}">
        <p14:creationId xmlns:p14="http://schemas.microsoft.com/office/powerpoint/2010/main" val="287924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EEEC6B64-B68B-B649-8F3C-E1F8E6BD2973}"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E342E4-3678-FB4A-AE45-00B9F089D599}" type="slidenum">
              <a:rPr lang="en-GB" smtClean="0"/>
              <a:t>‹N°›</a:t>
            </a:fld>
            <a:endParaRPr lang="en-GB"/>
          </a:p>
        </p:txBody>
      </p:sp>
    </p:spTree>
    <p:extLst>
      <p:ext uri="{BB962C8B-B14F-4D97-AF65-F5344CB8AC3E}">
        <p14:creationId xmlns:p14="http://schemas.microsoft.com/office/powerpoint/2010/main" val="381386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EEEC6B64-B68B-B649-8F3C-E1F8E6BD2973}"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E342E4-3678-FB4A-AE45-00B9F089D599}" type="slidenum">
              <a:rPr lang="en-GB" smtClean="0"/>
              <a:t>‹N°›</a:t>
            </a:fld>
            <a:endParaRPr lang="en-GB"/>
          </a:p>
        </p:txBody>
      </p:sp>
    </p:spTree>
    <p:extLst>
      <p:ext uri="{BB962C8B-B14F-4D97-AF65-F5344CB8AC3E}">
        <p14:creationId xmlns:p14="http://schemas.microsoft.com/office/powerpoint/2010/main" val="671803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EEC6B64-B68B-B649-8F3C-E1F8E6BD2973}" type="datetimeFigureOut">
              <a:rPr lang="en-GB" smtClean="0"/>
              <a:t>13/09/2019</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FE342E4-3678-FB4A-AE45-00B9F089D599}" type="slidenum">
              <a:rPr lang="en-GB" smtClean="0"/>
              <a:t>‹N°›</a:t>
            </a:fld>
            <a:endParaRPr lang="en-GB"/>
          </a:p>
        </p:txBody>
      </p:sp>
    </p:spTree>
    <p:extLst>
      <p:ext uri="{BB962C8B-B14F-4D97-AF65-F5344CB8AC3E}">
        <p14:creationId xmlns:p14="http://schemas.microsoft.com/office/powerpoint/2010/main" val="34643020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2.tiff"/><Relationship Id="rId7" Type="http://schemas.openxmlformats.org/officeDocument/2006/relationships/image" Target="file:////var/folders/46/v0svvbwx01q3_4_vrk2dsr980000gn/T/com.microsoft.Word/WebArchiveCopyPasteTempFiles/helen-berney-718x523.jp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tiff"/><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FE94BC-719F-7B45-AAD3-F66C77235B3A}"/>
              </a:ext>
            </a:extLst>
          </p:cNvPr>
          <p:cNvSpPr/>
          <p:nvPr/>
        </p:nvSpPr>
        <p:spPr>
          <a:xfrm>
            <a:off x="-40341" y="9317571"/>
            <a:ext cx="6946198" cy="576000"/>
          </a:xfrm>
          <a:prstGeom prst="rect">
            <a:avLst/>
          </a:prstGeom>
          <a:solidFill>
            <a:schemeClr val="accent6">
              <a:lumMod val="40000"/>
              <a:lumOff val="60000"/>
              <a:alpha val="28000"/>
            </a:schemeClr>
          </a:solidFill>
        </p:spPr>
        <p:txBody>
          <a:bodyPr wrap="square">
            <a:spAutoFit/>
          </a:bodyPr>
          <a:lstStyle/>
          <a:p>
            <a:r>
              <a:rPr lang="en-US" sz="4000" b="1" dirty="0">
                <a:solidFill>
                  <a:schemeClr val="accent6">
                    <a:lumMod val="40000"/>
                    <a:lumOff val="60000"/>
                  </a:schemeClr>
                </a:solidFill>
                <a:effectLst/>
                <a:latin typeface="Roboto"/>
              </a:rPr>
              <a:t>  </a:t>
            </a:r>
            <a:r>
              <a:rPr lang="en-US" sz="3600" b="1" dirty="0" err="1">
                <a:solidFill>
                  <a:schemeClr val="accent6">
                    <a:lumMod val="40000"/>
                    <a:lumOff val="60000"/>
                  </a:schemeClr>
                </a:solidFill>
                <a:effectLst/>
                <a:latin typeface="Roboto"/>
              </a:rPr>
              <a:t>WiSe</a:t>
            </a:r>
            <a:r>
              <a:rPr lang="en-US" sz="4000" b="1" dirty="0">
                <a:solidFill>
                  <a:srgbClr val="21A000"/>
                </a:solidFill>
                <a:effectLst/>
                <a:latin typeface="Roboto"/>
              </a:rPr>
              <a:t> </a:t>
            </a:r>
            <a:endParaRPr lang="en-US" sz="4000" dirty="0"/>
          </a:p>
        </p:txBody>
      </p:sp>
      <p:pic>
        <p:nvPicPr>
          <p:cNvPr id="7" name="Image 6">
            <a:extLst>
              <a:ext uri="{FF2B5EF4-FFF2-40B4-BE49-F238E27FC236}">
                <a16:creationId xmlns:a16="http://schemas.microsoft.com/office/drawing/2014/main" id="{BAD32D1E-CF0A-4D40-BC50-80D2FC69FCB3}"/>
              </a:ext>
            </a:extLst>
          </p:cNvPr>
          <p:cNvPicPr>
            <a:picLocks noChangeAspect="1"/>
          </p:cNvPicPr>
          <p:nvPr/>
        </p:nvPicPr>
        <p:blipFill>
          <a:blip r:embed="rId2"/>
          <a:stretch>
            <a:fillRect/>
          </a:stretch>
        </p:blipFill>
        <p:spPr>
          <a:xfrm>
            <a:off x="3498928" y="18978"/>
            <a:ext cx="3188066" cy="653803"/>
          </a:xfrm>
          <a:prstGeom prst="rect">
            <a:avLst/>
          </a:prstGeom>
          <a:solidFill>
            <a:schemeClr val="accent6">
              <a:lumMod val="20000"/>
              <a:lumOff val="80000"/>
            </a:schemeClr>
          </a:solidFill>
        </p:spPr>
      </p:pic>
      <p:pic>
        <p:nvPicPr>
          <p:cNvPr id="9" name="Image 8">
            <a:extLst>
              <a:ext uri="{FF2B5EF4-FFF2-40B4-BE49-F238E27FC236}">
                <a16:creationId xmlns:a16="http://schemas.microsoft.com/office/drawing/2014/main" id="{0B65660A-0EC6-5649-A69C-305A0BD076DB}"/>
              </a:ext>
            </a:extLst>
          </p:cNvPr>
          <p:cNvPicPr>
            <a:picLocks noChangeAspect="1"/>
          </p:cNvPicPr>
          <p:nvPr/>
        </p:nvPicPr>
        <p:blipFill>
          <a:blip r:embed="rId3"/>
          <a:stretch>
            <a:fillRect/>
          </a:stretch>
        </p:blipFill>
        <p:spPr>
          <a:xfrm>
            <a:off x="216645" y="2284"/>
            <a:ext cx="3103434" cy="738913"/>
          </a:xfrm>
          <a:prstGeom prst="rect">
            <a:avLst/>
          </a:prstGeom>
        </p:spPr>
      </p:pic>
      <p:sp>
        <p:nvSpPr>
          <p:cNvPr id="16" name="Sous-titre 2">
            <a:extLst>
              <a:ext uri="{FF2B5EF4-FFF2-40B4-BE49-F238E27FC236}">
                <a16:creationId xmlns:a16="http://schemas.microsoft.com/office/drawing/2014/main" id="{681AC43E-DFD8-D44F-B149-9F61575E5E56}"/>
              </a:ext>
            </a:extLst>
          </p:cNvPr>
          <p:cNvSpPr txBox="1">
            <a:spLocks/>
          </p:cNvSpPr>
          <p:nvPr/>
        </p:nvSpPr>
        <p:spPr>
          <a:xfrm>
            <a:off x="968445" y="543416"/>
            <a:ext cx="2737597" cy="343204"/>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B0F0"/>
                </a:solidFill>
              </a:rPr>
              <a:t>All are welcome</a:t>
            </a:r>
          </a:p>
        </p:txBody>
      </p:sp>
      <p:sp>
        <p:nvSpPr>
          <p:cNvPr id="17" name="Rectangle 16">
            <a:extLst>
              <a:ext uri="{FF2B5EF4-FFF2-40B4-BE49-F238E27FC236}">
                <a16:creationId xmlns:a16="http://schemas.microsoft.com/office/drawing/2014/main" id="{6A1ACCA2-8B11-CD47-A6EE-7349FFC637EE}"/>
              </a:ext>
            </a:extLst>
          </p:cNvPr>
          <p:cNvSpPr/>
          <p:nvPr/>
        </p:nvSpPr>
        <p:spPr>
          <a:xfrm>
            <a:off x="122442" y="1105497"/>
            <a:ext cx="5597040" cy="369332"/>
          </a:xfrm>
          <a:prstGeom prst="rect">
            <a:avLst/>
          </a:prstGeom>
        </p:spPr>
        <p:txBody>
          <a:bodyPr wrap="square">
            <a:spAutoFit/>
          </a:bodyPr>
          <a:lstStyle/>
          <a:p>
            <a:r>
              <a:rPr lang="en-US">
                <a:solidFill>
                  <a:schemeClr val="bg1"/>
                </a:solidFill>
                <a:latin typeface="arial" panose="020B0604020202020204" pitchFamily="34" charset="0"/>
              </a:rPr>
              <a:t>*Sunday 27/10/2019: 18:00 to 20:00: </a:t>
            </a:r>
            <a:endParaRPr lang="en-US" sz="1600" b="0" i="0" u="none" strike="noStrike">
              <a:solidFill>
                <a:schemeClr val="bg1"/>
              </a:solidFill>
              <a:effectLst/>
              <a:latin typeface="Calibri" panose="020F0502020204030204" pitchFamily="34" charset="0"/>
            </a:endParaRPr>
          </a:p>
        </p:txBody>
      </p:sp>
      <p:sp>
        <p:nvSpPr>
          <p:cNvPr id="18" name="Rectangle 17">
            <a:extLst>
              <a:ext uri="{FF2B5EF4-FFF2-40B4-BE49-F238E27FC236}">
                <a16:creationId xmlns:a16="http://schemas.microsoft.com/office/drawing/2014/main" id="{65B47C01-A414-3B48-AA56-2534806D2FF4}"/>
              </a:ext>
            </a:extLst>
          </p:cNvPr>
          <p:cNvSpPr/>
          <p:nvPr/>
        </p:nvSpPr>
        <p:spPr>
          <a:xfrm>
            <a:off x="0" y="861221"/>
            <a:ext cx="6858000" cy="432000"/>
          </a:xfrm>
          <a:prstGeom prst="rect">
            <a:avLst/>
          </a:prstGeom>
          <a:solidFill>
            <a:srgbClr val="0070C0">
              <a:alpha val="80000"/>
            </a:srgbClr>
          </a:solidFill>
        </p:spPr>
        <p:txBody>
          <a:bodyPr wrap="square">
            <a:spAutoFit/>
          </a:bodyPr>
          <a:lstStyle/>
          <a:p>
            <a:r>
              <a:rPr lang="en-US" sz="9600" b="1">
                <a:solidFill>
                  <a:srgbClr val="21A000"/>
                </a:solidFill>
                <a:effectLst/>
                <a:latin typeface="Roboto"/>
              </a:rPr>
              <a:t> </a:t>
            </a:r>
            <a:endParaRPr lang="en-US"/>
          </a:p>
        </p:txBody>
      </p:sp>
      <p:sp>
        <p:nvSpPr>
          <p:cNvPr id="19" name="Rectangle 18">
            <a:extLst>
              <a:ext uri="{FF2B5EF4-FFF2-40B4-BE49-F238E27FC236}">
                <a16:creationId xmlns:a16="http://schemas.microsoft.com/office/drawing/2014/main" id="{1083D14D-7538-564F-8818-AB6425EC6EC5}"/>
              </a:ext>
            </a:extLst>
          </p:cNvPr>
          <p:cNvSpPr/>
          <p:nvPr/>
        </p:nvSpPr>
        <p:spPr>
          <a:xfrm>
            <a:off x="3794414" y="887906"/>
            <a:ext cx="3171354" cy="369332"/>
          </a:xfrm>
          <a:prstGeom prst="rect">
            <a:avLst/>
          </a:prstGeom>
        </p:spPr>
        <p:txBody>
          <a:bodyPr wrap="square">
            <a:spAutoFit/>
          </a:bodyPr>
          <a:lstStyle/>
          <a:p>
            <a:r>
              <a:rPr lang="en-US" dirty="0">
                <a:solidFill>
                  <a:schemeClr val="bg1"/>
                </a:solidFill>
              </a:rPr>
              <a:t>October 27</a:t>
            </a:r>
            <a:r>
              <a:rPr lang="en-US" baseline="30000" dirty="0">
                <a:solidFill>
                  <a:schemeClr val="bg1"/>
                </a:solidFill>
              </a:rPr>
              <a:t>th _</a:t>
            </a:r>
            <a:r>
              <a:rPr lang="en-US" dirty="0">
                <a:solidFill>
                  <a:schemeClr val="bg1"/>
                </a:solidFill>
              </a:rPr>
              <a:t> 06:00 - 08:00 PM</a:t>
            </a:r>
            <a:endParaRPr lang="en-US" sz="1600" b="1" i="0" u="none" strike="noStrike" dirty="0">
              <a:solidFill>
                <a:schemeClr val="bg1"/>
              </a:solidFill>
              <a:effectLst/>
            </a:endParaRPr>
          </a:p>
        </p:txBody>
      </p:sp>
      <p:sp>
        <p:nvSpPr>
          <p:cNvPr id="20" name="Rectangle 19">
            <a:extLst>
              <a:ext uri="{FF2B5EF4-FFF2-40B4-BE49-F238E27FC236}">
                <a16:creationId xmlns:a16="http://schemas.microsoft.com/office/drawing/2014/main" id="{0AEFC724-C967-AB43-85EC-C9B66DB29483}"/>
              </a:ext>
            </a:extLst>
          </p:cNvPr>
          <p:cNvSpPr/>
          <p:nvPr/>
        </p:nvSpPr>
        <p:spPr>
          <a:xfrm>
            <a:off x="0" y="4186775"/>
            <a:ext cx="6858000" cy="432000"/>
          </a:xfrm>
          <a:prstGeom prst="rect">
            <a:avLst/>
          </a:prstGeom>
          <a:solidFill>
            <a:srgbClr val="0070C0">
              <a:alpha val="80000"/>
            </a:srgbClr>
          </a:solidFill>
        </p:spPr>
        <p:txBody>
          <a:bodyPr wrap="square">
            <a:spAutoFit/>
          </a:bodyPr>
          <a:lstStyle/>
          <a:p>
            <a:r>
              <a:rPr lang="en-US" sz="9600" b="1">
                <a:solidFill>
                  <a:srgbClr val="21A000"/>
                </a:solidFill>
                <a:effectLst/>
                <a:latin typeface="Roboto"/>
              </a:rPr>
              <a:t> </a:t>
            </a:r>
            <a:endParaRPr lang="en-US"/>
          </a:p>
        </p:txBody>
      </p:sp>
      <p:sp>
        <p:nvSpPr>
          <p:cNvPr id="21" name="Rectangle 20">
            <a:extLst>
              <a:ext uri="{FF2B5EF4-FFF2-40B4-BE49-F238E27FC236}">
                <a16:creationId xmlns:a16="http://schemas.microsoft.com/office/drawing/2014/main" id="{9DF0A8C8-2706-5041-801A-2F720EE32F7F}"/>
              </a:ext>
            </a:extLst>
          </p:cNvPr>
          <p:cNvSpPr/>
          <p:nvPr/>
        </p:nvSpPr>
        <p:spPr>
          <a:xfrm>
            <a:off x="3785982" y="4211231"/>
            <a:ext cx="3271226" cy="369332"/>
          </a:xfrm>
          <a:prstGeom prst="rect">
            <a:avLst/>
          </a:prstGeom>
        </p:spPr>
        <p:txBody>
          <a:bodyPr wrap="square">
            <a:spAutoFit/>
          </a:bodyPr>
          <a:lstStyle/>
          <a:p>
            <a:r>
              <a:rPr lang="en-US" dirty="0">
                <a:solidFill>
                  <a:schemeClr val="bg1"/>
                </a:solidFill>
              </a:rPr>
              <a:t>October 28</a:t>
            </a:r>
            <a:r>
              <a:rPr lang="en-US" baseline="30000" dirty="0">
                <a:solidFill>
                  <a:schemeClr val="bg1"/>
                </a:solidFill>
              </a:rPr>
              <a:t>th _</a:t>
            </a:r>
            <a:r>
              <a:rPr lang="en-US" dirty="0">
                <a:solidFill>
                  <a:schemeClr val="bg1"/>
                </a:solidFill>
              </a:rPr>
              <a:t> 01:30 - 03:30 PM </a:t>
            </a:r>
            <a:endParaRPr lang="en-US" sz="1600" i="0" u="none" strike="noStrike" dirty="0">
              <a:solidFill>
                <a:schemeClr val="bg1"/>
              </a:solidFill>
              <a:effectLst/>
            </a:endParaRPr>
          </a:p>
        </p:txBody>
      </p:sp>
      <p:sp>
        <p:nvSpPr>
          <p:cNvPr id="22" name="Rectangle 21">
            <a:extLst>
              <a:ext uri="{FF2B5EF4-FFF2-40B4-BE49-F238E27FC236}">
                <a16:creationId xmlns:a16="http://schemas.microsoft.com/office/drawing/2014/main" id="{DFB559F9-CE17-E445-9BAE-F49D2E889E8E}"/>
              </a:ext>
            </a:extLst>
          </p:cNvPr>
          <p:cNvSpPr/>
          <p:nvPr/>
        </p:nvSpPr>
        <p:spPr>
          <a:xfrm>
            <a:off x="0" y="7665116"/>
            <a:ext cx="6858000" cy="432000"/>
          </a:xfrm>
          <a:prstGeom prst="rect">
            <a:avLst/>
          </a:prstGeom>
          <a:solidFill>
            <a:schemeClr val="accent5">
              <a:lumMod val="75000"/>
              <a:alpha val="80000"/>
            </a:schemeClr>
          </a:solidFill>
        </p:spPr>
        <p:txBody>
          <a:bodyPr wrap="square">
            <a:spAutoFit/>
          </a:bodyPr>
          <a:lstStyle/>
          <a:p>
            <a:r>
              <a:rPr lang="en-US" sz="9600" b="1">
                <a:solidFill>
                  <a:srgbClr val="21A000"/>
                </a:solidFill>
                <a:effectLst/>
                <a:latin typeface="Roboto"/>
              </a:rPr>
              <a:t> </a:t>
            </a:r>
            <a:endParaRPr lang="en-US"/>
          </a:p>
        </p:txBody>
      </p:sp>
      <p:sp>
        <p:nvSpPr>
          <p:cNvPr id="23" name="Rectangle 22">
            <a:extLst>
              <a:ext uri="{FF2B5EF4-FFF2-40B4-BE49-F238E27FC236}">
                <a16:creationId xmlns:a16="http://schemas.microsoft.com/office/drawing/2014/main" id="{0620721B-27B6-C246-9236-450FCEBC592F}"/>
              </a:ext>
            </a:extLst>
          </p:cNvPr>
          <p:cNvSpPr/>
          <p:nvPr/>
        </p:nvSpPr>
        <p:spPr>
          <a:xfrm>
            <a:off x="3794760" y="7695097"/>
            <a:ext cx="3167855" cy="369332"/>
          </a:xfrm>
          <a:prstGeom prst="rect">
            <a:avLst/>
          </a:prstGeom>
        </p:spPr>
        <p:txBody>
          <a:bodyPr wrap="square">
            <a:spAutoFit/>
          </a:bodyPr>
          <a:lstStyle/>
          <a:p>
            <a:r>
              <a:rPr lang="en-US" dirty="0">
                <a:solidFill>
                  <a:schemeClr val="bg1"/>
                </a:solidFill>
              </a:rPr>
              <a:t>October 29</a:t>
            </a:r>
            <a:r>
              <a:rPr lang="en-US" baseline="30000" dirty="0">
                <a:solidFill>
                  <a:schemeClr val="bg1"/>
                </a:solidFill>
              </a:rPr>
              <a:t>th _</a:t>
            </a:r>
            <a:r>
              <a:rPr lang="en-US" dirty="0">
                <a:solidFill>
                  <a:schemeClr val="bg1"/>
                </a:solidFill>
              </a:rPr>
              <a:t> 12:00 - 01:00 PM </a:t>
            </a:r>
            <a:endParaRPr lang="en-US" sz="1600" i="0" u="none" strike="noStrike" dirty="0">
              <a:solidFill>
                <a:schemeClr val="bg1"/>
              </a:solidFill>
              <a:effectLst/>
            </a:endParaRPr>
          </a:p>
        </p:txBody>
      </p:sp>
      <p:sp>
        <p:nvSpPr>
          <p:cNvPr id="32" name="Rectangle 31">
            <a:extLst>
              <a:ext uri="{FF2B5EF4-FFF2-40B4-BE49-F238E27FC236}">
                <a16:creationId xmlns:a16="http://schemas.microsoft.com/office/drawing/2014/main" id="{2D0E0B68-E2D1-0144-9953-90FDBB24928D}"/>
              </a:ext>
            </a:extLst>
          </p:cNvPr>
          <p:cNvSpPr/>
          <p:nvPr/>
        </p:nvSpPr>
        <p:spPr>
          <a:xfrm>
            <a:off x="0" y="8105211"/>
            <a:ext cx="6858000" cy="1200329"/>
          </a:xfrm>
          <a:prstGeom prst="rect">
            <a:avLst/>
          </a:prstGeom>
        </p:spPr>
        <p:txBody>
          <a:bodyPr wrap="square">
            <a:spAutoFit/>
          </a:bodyPr>
          <a:lstStyle/>
          <a:p>
            <a:pPr algn="just"/>
            <a:r>
              <a:rPr lang="en-CA" sz="1200" dirty="0">
                <a:solidFill>
                  <a:srgbClr val="000000"/>
                </a:solidFill>
              </a:rPr>
              <a:t>The Meet-the-Expert Lunch will focus on unique issues related to young professionals and women in sensors career development. It represents an opportunity to all Young Professional and female participants to interact with experts in key areas of sensors. Participants will be assigned a table based on their relevant topics in a setting that fosters attendee/expert interactions and provides networking opportunities with leaders in the field. Experts will answer questions and lead informal dialogue to help provide guidance and direction.</a:t>
            </a:r>
            <a:endParaRPr lang="en-CA" sz="1200" b="0" i="0" u="none" strike="noStrike" dirty="0">
              <a:solidFill>
                <a:srgbClr val="000000"/>
              </a:solidFill>
              <a:effectLst/>
            </a:endParaRPr>
          </a:p>
        </p:txBody>
      </p:sp>
      <p:sp>
        <p:nvSpPr>
          <p:cNvPr id="36" name="Rectangle 35">
            <a:extLst>
              <a:ext uri="{FF2B5EF4-FFF2-40B4-BE49-F238E27FC236}">
                <a16:creationId xmlns:a16="http://schemas.microsoft.com/office/drawing/2014/main" id="{DBF50501-3CCC-2644-BEAA-2028B5873203}"/>
              </a:ext>
            </a:extLst>
          </p:cNvPr>
          <p:cNvSpPr/>
          <p:nvPr/>
        </p:nvSpPr>
        <p:spPr>
          <a:xfrm>
            <a:off x="19036" y="4215643"/>
            <a:ext cx="1599027" cy="369332"/>
          </a:xfrm>
          <a:prstGeom prst="rect">
            <a:avLst/>
          </a:prstGeom>
        </p:spPr>
        <p:txBody>
          <a:bodyPr wrap="none">
            <a:spAutoFit/>
          </a:bodyPr>
          <a:lstStyle/>
          <a:p>
            <a:r>
              <a:rPr lang="en-US" b="1" i="0" u="none" strike="noStrike" dirty="0" err="1">
                <a:solidFill>
                  <a:schemeClr val="bg1"/>
                </a:solidFill>
                <a:effectLst/>
                <a:latin typeface="Arial Black" panose="020B0A04020102020204" pitchFamily="34" charset="0"/>
              </a:rPr>
              <a:t>WiSe</a:t>
            </a:r>
            <a:r>
              <a:rPr lang="en-US" b="1" i="0" u="none" strike="noStrike" dirty="0">
                <a:solidFill>
                  <a:schemeClr val="bg1"/>
                </a:solidFill>
                <a:effectLst/>
                <a:latin typeface="Arial Black" panose="020B0A04020102020204" pitchFamily="34" charset="0"/>
              </a:rPr>
              <a:t> Panel</a:t>
            </a:r>
            <a:endParaRPr lang="en-US" b="1" dirty="0">
              <a:solidFill>
                <a:schemeClr val="bg1"/>
              </a:solidFill>
              <a:latin typeface="Arial Black" panose="020B0A04020102020204" pitchFamily="34" charset="0"/>
            </a:endParaRPr>
          </a:p>
        </p:txBody>
      </p:sp>
      <p:sp>
        <p:nvSpPr>
          <p:cNvPr id="42" name="Rectangle 41">
            <a:extLst>
              <a:ext uri="{FF2B5EF4-FFF2-40B4-BE49-F238E27FC236}">
                <a16:creationId xmlns:a16="http://schemas.microsoft.com/office/drawing/2014/main" id="{13B32192-08BE-B647-9D80-3A47BA882C1D}"/>
              </a:ext>
            </a:extLst>
          </p:cNvPr>
          <p:cNvSpPr/>
          <p:nvPr/>
        </p:nvSpPr>
        <p:spPr>
          <a:xfrm>
            <a:off x="1681636" y="6461077"/>
            <a:ext cx="1786309" cy="430887"/>
          </a:xfrm>
          <a:prstGeom prst="rect">
            <a:avLst/>
          </a:prstGeom>
        </p:spPr>
        <p:txBody>
          <a:bodyPr wrap="square">
            <a:spAutoFit/>
          </a:bodyPr>
          <a:lstStyle/>
          <a:p>
            <a:pPr algn="ctr"/>
            <a:r>
              <a:rPr lang="en-CA" sz="1200" b="1" dirty="0">
                <a:solidFill>
                  <a:schemeClr val="accent5">
                    <a:lumMod val="75000"/>
                  </a:schemeClr>
                </a:solidFill>
              </a:rPr>
              <a:t>Dr. Helen </a:t>
            </a:r>
            <a:r>
              <a:rPr lang="en-CA" sz="1200" b="1" dirty="0" err="1">
                <a:solidFill>
                  <a:schemeClr val="accent5">
                    <a:lumMod val="75000"/>
                  </a:schemeClr>
                </a:solidFill>
              </a:rPr>
              <a:t>Berney</a:t>
            </a:r>
            <a:r>
              <a:rPr lang="en-CA" sz="1200" b="1" dirty="0">
                <a:solidFill>
                  <a:schemeClr val="accent5">
                    <a:lumMod val="75000"/>
                  </a:schemeClr>
                </a:solidFill>
              </a:rPr>
              <a:t> </a:t>
            </a:r>
          </a:p>
          <a:p>
            <a:pPr algn="ctr"/>
            <a:r>
              <a:rPr lang="en-CA" sz="1000" dirty="0"/>
              <a:t>Analog Devices</a:t>
            </a:r>
            <a:endParaRPr lang="en-CA" sz="1000" dirty="0">
              <a:solidFill>
                <a:srgbClr val="FF0000"/>
              </a:solidFill>
            </a:endParaRPr>
          </a:p>
        </p:txBody>
      </p:sp>
      <p:pic>
        <p:nvPicPr>
          <p:cNvPr id="45" name="Image 44">
            <a:extLst>
              <a:ext uri="{FF2B5EF4-FFF2-40B4-BE49-F238E27FC236}">
                <a16:creationId xmlns:a16="http://schemas.microsoft.com/office/drawing/2014/main" id="{ABD0D2AC-A5DB-414E-B2AD-AB1B8B540427}"/>
              </a:ext>
            </a:extLst>
          </p:cNvPr>
          <p:cNvPicPr>
            <a:picLocks noChangeAspect="1"/>
          </p:cNvPicPr>
          <p:nvPr/>
        </p:nvPicPr>
        <p:blipFill>
          <a:blip r:embed="rId4"/>
          <a:stretch>
            <a:fillRect/>
          </a:stretch>
        </p:blipFill>
        <p:spPr>
          <a:xfrm>
            <a:off x="4450563" y="1396944"/>
            <a:ext cx="2356873" cy="1512833"/>
          </a:xfrm>
          <a:prstGeom prst="rect">
            <a:avLst/>
          </a:prstGeom>
          <a:effectLst>
            <a:softEdge rad="31750"/>
          </a:effectLst>
        </p:spPr>
      </p:pic>
      <p:pic>
        <p:nvPicPr>
          <p:cNvPr id="49" name="Image 48">
            <a:extLst>
              <a:ext uri="{FF2B5EF4-FFF2-40B4-BE49-F238E27FC236}">
                <a16:creationId xmlns:a16="http://schemas.microsoft.com/office/drawing/2014/main" id="{13E39E43-CFE8-2B4B-8947-C283F69984CD}"/>
              </a:ext>
            </a:extLst>
          </p:cNvPr>
          <p:cNvPicPr>
            <a:picLocks noChangeAspect="1"/>
          </p:cNvPicPr>
          <p:nvPr/>
        </p:nvPicPr>
        <p:blipFill>
          <a:blip r:embed="rId3"/>
          <a:stretch>
            <a:fillRect/>
          </a:stretch>
        </p:blipFill>
        <p:spPr>
          <a:xfrm>
            <a:off x="2374872" y="9352176"/>
            <a:ext cx="2108256" cy="501966"/>
          </a:xfrm>
          <a:prstGeom prst="rect">
            <a:avLst/>
          </a:prstGeom>
          <a:effectLst>
            <a:glow rad="228600">
              <a:schemeClr val="accent6">
                <a:lumMod val="20000"/>
                <a:lumOff val="80000"/>
                <a:alpha val="40000"/>
              </a:schemeClr>
            </a:glow>
            <a:softEdge rad="63500"/>
          </a:effectLst>
        </p:spPr>
      </p:pic>
      <p:pic>
        <p:nvPicPr>
          <p:cNvPr id="4" name="Image 3">
            <a:extLst>
              <a:ext uri="{FF2B5EF4-FFF2-40B4-BE49-F238E27FC236}">
                <a16:creationId xmlns:a16="http://schemas.microsoft.com/office/drawing/2014/main" id="{62AB99A7-8174-DC44-92D2-0FE8AFB8A8DA}"/>
              </a:ext>
            </a:extLst>
          </p:cNvPr>
          <p:cNvPicPr>
            <a:picLocks noChangeAspect="1"/>
          </p:cNvPicPr>
          <p:nvPr/>
        </p:nvPicPr>
        <p:blipFill>
          <a:blip r:embed="rId5"/>
          <a:stretch>
            <a:fillRect/>
          </a:stretch>
        </p:blipFill>
        <p:spPr>
          <a:xfrm>
            <a:off x="5776202" y="9346472"/>
            <a:ext cx="524923" cy="524923"/>
          </a:xfrm>
          <a:prstGeom prst="rect">
            <a:avLst/>
          </a:prstGeom>
        </p:spPr>
      </p:pic>
      <p:sp>
        <p:nvSpPr>
          <p:cNvPr id="35" name="Rectangle 34">
            <a:extLst>
              <a:ext uri="{FF2B5EF4-FFF2-40B4-BE49-F238E27FC236}">
                <a16:creationId xmlns:a16="http://schemas.microsoft.com/office/drawing/2014/main" id="{129B30CD-D5E1-6844-8591-101164446484}"/>
              </a:ext>
            </a:extLst>
          </p:cNvPr>
          <p:cNvSpPr/>
          <p:nvPr/>
        </p:nvSpPr>
        <p:spPr>
          <a:xfrm>
            <a:off x="109989" y="6970763"/>
            <a:ext cx="6579792" cy="615553"/>
          </a:xfrm>
          <a:prstGeom prst="rect">
            <a:avLst/>
          </a:prstGeom>
        </p:spPr>
        <p:txBody>
          <a:bodyPr wrap="square">
            <a:spAutoFit/>
          </a:bodyPr>
          <a:lstStyle/>
          <a:p>
            <a:pPr algn="ctr"/>
            <a:r>
              <a:rPr lang="en-CA" sz="1700" b="1" i="0" u="none" strike="noStrike" dirty="0">
                <a:solidFill>
                  <a:srgbClr val="C00000"/>
                </a:solidFill>
                <a:effectLst/>
              </a:rPr>
              <a:t>Panel Discussion: </a:t>
            </a:r>
            <a:r>
              <a:rPr lang="en-US" sz="1700" b="1" dirty="0">
                <a:solidFill>
                  <a:srgbClr val="C00000"/>
                </a:solidFill>
              </a:rPr>
              <a:t>Career Opportunities In Academia, Industry and Government Laboratories</a:t>
            </a:r>
            <a:endParaRPr lang="en-CA" sz="1700" b="1" i="0" u="none" strike="noStrike" dirty="0">
              <a:solidFill>
                <a:srgbClr val="C00000"/>
              </a:solidFill>
              <a:effectLst/>
            </a:endParaRPr>
          </a:p>
        </p:txBody>
      </p:sp>
      <p:sp>
        <p:nvSpPr>
          <p:cNvPr id="46" name="Rectangle 45">
            <a:extLst>
              <a:ext uri="{FF2B5EF4-FFF2-40B4-BE49-F238E27FC236}">
                <a16:creationId xmlns:a16="http://schemas.microsoft.com/office/drawing/2014/main" id="{DF363D71-2CBA-D944-8278-CFAC88EDBA47}"/>
              </a:ext>
            </a:extLst>
          </p:cNvPr>
          <p:cNvSpPr/>
          <p:nvPr/>
        </p:nvSpPr>
        <p:spPr>
          <a:xfrm>
            <a:off x="25088" y="1310516"/>
            <a:ext cx="4379272" cy="1862048"/>
          </a:xfrm>
          <a:prstGeom prst="rect">
            <a:avLst/>
          </a:prstGeom>
        </p:spPr>
        <p:txBody>
          <a:bodyPr wrap="square">
            <a:spAutoFit/>
          </a:bodyPr>
          <a:lstStyle/>
          <a:p>
            <a:pPr algn="just"/>
            <a:r>
              <a:rPr lang="en-CA" sz="1150" dirty="0">
                <a:solidFill>
                  <a:srgbClr val="000000"/>
                </a:solidFill>
              </a:rPr>
              <a:t>The IEEE SENSORS 2019 Welcome Reception has been renamed the </a:t>
            </a:r>
            <a:r>
              <a:rPr lang="en-CA" sz="1150" i="1" dirty="0" err="1">
                <a:solidFill>
                  <a:srgbClr val="000000"/>
                </a:solidFill>
              </a:rPr>
              <a:t>Wo+Men</a:t>
            </a:r>
            <a:r>
              <a:rPr lang="en-CA" sz="1150" i="1" dirty="0">
                <a:solidFill>
                  <a:srgbClr val="000000"/>
                </a:solidFill>
              </a:rPr>
              <a:t> </a:t>
            </a:r>
            <a:r>
              <a:rPr lang="en-CA" sz="1150" dirty="0">
                <a:solidFill>
                  <a:srgbClr val="000000"/>
                </a:solidFill>
              </a:rPr>
              <a:t>Reception. Supported by the IEEE Sensors Council </a:t>
            </a:r>
            <a:r>
              <a:rPr lang="en-CA" sz="1150" dirty="0" err="1">
                <a:solidFill>
                  <a:srgbClr val="000000"/>
                </a:solidFill>
              </a:rPr>
              <a:t>WiSe</a:t>
            </a:r>
            <a:r>
              <a:rPr lang="en-CA" sz="1150" dirty="0">
                <a:solidFill>
                  <a:srgbClr val="000000"/>
                </a:solidFill>
              </a:rPr>
              <a:t> Initiative, it aims </a:t>
            </a:r>
            <a:r>
              <a:rPr lang="en-GB" sz="1150" dirty="0"/>
              <a:t>to </a:t>
            </a:r>
            <a:r>
              <a:rPr lang="en-CA" sz="1150" dirty="0"/>
              <a:t>promote the presence and advancement of persons who identify as women in the </a:t>
            </a:r>
            <a:r>
              <a:rPr lang="en-GB" sz="1150" dirty="0"/>
              <a:t>technical area and professions related to sensors. </a:t>
            </a:r>
            <a:r>
              <a:rPr lang="en-GB" sz="1150" dirty="0">
                <a:solidFill>
                  <a:srgbClr val="0070C0"/>
                </a:solidFill>
              </a:rPr>
              <a:t>It </a:t>
            </a:r>
            <a:r>
              <a:rPr lang="en-US" sz="1150" dirty="0">
                <a:solidFill>
                  <a:srgbClr val="0070C0"/>
                </a:solidFill>
              </a:rPr>
              <a:t>is not an event for women in SENSORS, but an opportunity for everyone to celebrate women in sensors</a:t>
            </a:r>
            <a:r>
              <a:rPr lang="en-US" sz="1150" dirty="0"/>
              <a:t>. </a:t>
            </a:r>
            <a:r>
              <a:rPr lang="en-GB" sz="1150" dirty="0"/>
              <a:t>It will highlight </a:t>
            </a:r>
            <a:r>
              <a:rPr lang="en-CA" sz="1150" dirty="0">
                <a:solidFill>
                  <a:srgbClr val="000000"/>
                </a:solidFill>
              </a:rPr>
              <a:t>the excellence of those sensors researchers and bring together all researchers, scientists, industry practitioners and other like-minded people to share ideas and debate on the issues relevant to the implication of women in different sensor fields. </a:t>
            </a:r>
          </a:p>
        </p:txBody>
      </p:sp>
      <p:sp>
        <p:nvSpPr>
          <p:cNvPr id="47" name="Rectangle 46">
            <a:extLst>
              <a:ext uri="{FF2B5EF4-FFF2-40B4-BE49-F238E27FC236}">
                <a16:creationId xmlns:a16="http://schemas.microsoft.com/office/drawing/2014/main" id="{829B64A1-F368-174F-9071-F0EE09F967C4}"/>
              </a:ext>
            </a:extLst>
          </p:cNvPr>
          <p:cNvSpPr/>
          <p:nvPr/>
        </p:nvSpPr>
        <p:spPr>
          <a:xfrm>
            <a:off x="-1" y="3096511"/>
            <a:ext cx="6858000" cy="338554"/>
          </a:xfrm>
          <a:prstGeom prst="rect">
            <a:avLst/>
          </a:prstGeom>
        </p:spPr>
        <p:txBody>
          <a:bodyPr wrap="square">
            <a:spAutoFit/>
          </a:bodyPr>
          <a:lstStyle/>
          <a:p>
            <a:pPr algn="ctr"/>
            <a:r>
              <a:rPr lang="en-US" sz="1600" b="1" dirty="0">
                <a:solidFill>
                  <a:schemeClr val="accent6"/>
                </a:solidFill>
              </a:rPr>
              <a:t>Let's shape the future of sensors, together !</a:t>
            </a:r>
            <a:endParaRPr lang="en-CA" sz="1600" b="1" dirty="0">
              <a:solidFill>
                <a:schemeClr val="accent6"/>
              </a:solidFill>
            </a:endParaRPr>
          </a:p>
        </p:txBody>
      </p:sp>
      <p:sp>
        <p:nvSpPr>
          <p:cNvPr id="50" name="Rectangle 49">
            <a:extLst>
              <a:ext uri="{FF2B5EF4-FFF2-40B4-BE49-F238E27FC236}">
                <a16:creationId xmlns:a16="http://schemas.microsoft.com/office/drawing/2014/main" id="{3220DC20-A00D-7A42-9580-5868C7678978}"/>
              </a:ext>
            </a:extLst>
          </p:cNvPr>
          <p:cNvSpPr/>
          <p:nvPr/>
        </p:nvSpPr>
        <p:spPr>
          <a:xfrm>
            <a:off x="0" y="3386892"/>
            <a:ext cx="6838963" cy="830997"/>
          </a:xfrm>
          <a:prstGeom prst="rect">
            <a:avLst/>
          </a:prstGeom>
        </p:spPr>
        <p:txBody>
          <a:bodyPr wrap="square">
            <a:spAutoFit/>
          </a:bodyPr>
          <a:lstStyle/>
          <a:p>
            <a:pPr algn="just"/>
            <a:r>
              <a:rPr lang="en-CA" sz="1150" dirty="0"/>
              <a:t>During the reception we will display profiles of a number of women in our sensors community, and we invite all women attending SENSORS 2019 to share their experiences by completing their profile information </a:t>
            </a:r>
            <a:r>
              <a:rPr lang="en-CA" sz="1150" dirty="0">
                <a:solidFill>
                  <a:srgbClr val="FF0000"/>
                </a:solidFill>
              </a:rPr>
              <a:t>in the portrait template</a:t>
            </a:r>
            <a:r>
              <a:rPr lang="en-CA" sz="1150" dirty="0"/>
              <a:t>. The portraits will be displayed at both the </a:t>
            </a:r>
            <a:r>
              <a:rPr lang="en-CA" sz="1150" i="1" dirty="0" err="1"/>
              <a:t>Wo+Men</a:t>
            </a:r>
            <a:r>
              <a:rPr lang="en-CA" sz="1150" dirty="0"/>
              <a:t> reception and the Sensors Council exhibition booth for the remainder of the conference. </a:t>
            </a:r>
          </a:p>
        </p:txBody>
      </p:sp>
      <p:pic>
        <p:nvPicPr>
          <p:cNvPr id="1025" name="Image 2" descr="helen-berney">
            <a:extLst>
              <a:ext uri="{FF2B5EF4-FFF2-40B4-BE49-F238E27FC236}">
                <a16:creationId xmlns:a16="http://schemas.microsoft.com/office/drawing/2014/main" id="{3A7A580A-BE13-3049-AF13-A7E97919F575}"/>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l="23250" t="23097" r="23582"/>
          <a:stretch>
            <a:fillRect/>
          </a:stretch>
        </p:blipFill>
        <p:spPr bwMode="auto">
          <a:xfrm>
            <a:off x="2016590" y="5147831"/>
            <a:ext cx="1116401" cy="117929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2AC86477-6560-F04B-834D-4967EEE31A3D}"/>
              </a:ext>
            </a:extLst>
          </p:cNvPr>
          <p:cNvSpPr/>
          <p:nvPr/>
        </p:nvSpPr>
        <p:spPr>
          <a:xfrm>
            <a:off x="3399885" y="6461077"/>
            <a:ext cx="1580556" cy="430887"/>
          </a:xfrm>
          <a:prstGeom prst="rect">
            <a:avLst/>
          </a:prstGeom>
        </p:spPr>
        <p:txBody>
          <a:bodyPr wrap="square">
            <a:spAutoFit/>
          </a:bodyPr>
          <a:lstStyle/>
          <a:p>
            <a:pPr algn="ctr"/>
            <a:r>
              <a:rPr lang="en-CA" sz="1200" b="1" dirty="0">
                <a:solidFill>
                  <a:schemeClr val="accent5">
                    <a:lumMod val="75000"/>
                  </a:schemeClr>
                </a:solidFill>
              </a:rPr>
              <a:t>Prof. Ana Luisa </a:t>
            </a:r>
            <a:r>
              <a:rPr lang="en-CA" sz="1200" b="1" dirty="0" err="1">
                <a:solidFill>
                  <a:schemeClr val="accent5">
                    <a:lumMod val="75000"/>
                  </a:schemeClr>
                </a:solidFill>
              </a:rPr>
              <a:t>Trejos</a:t>
            </a:r>
            <a:endParaRPr lang="en-CA" sz="1200" b="1" dirty="0">
              <a:solidFill>
                <a:schemeClr val="accent5">
                  <a:lumMod val="75000"/>
                </a:schemeClr>
              </a:solidFill>
            </a:endParaRPr>
          </a:p>
          <a:p>
            <a:pPr algn="ctr"/>
            <a:r>
              <a:rPr lang="en-CA" sz="1000" dirty="0"/>
              <a:t>Western University</a:t>
            </a:r>
            <a:endParaRPr lang="en-CA" sz="1000" dirty="0">
              <a:solidFill>
                <a:srgbClr val="FF0000"/>
              </a:solidFill>
            </a:endParaRPr>
          </a:p>
        </p:txBody>
      </p:sp>
      <p:sp>
        <p:nvSpPr>
          <p:cNvPr id="53" name="Rectangle 52">
            <a:extLst>
              <a:ext uri="{FF2B5EF4-FFF2-40B4-BE49-F238E27FC236}">
                <a16:creationId xmlns:a16="http://schemas.microsoft.com/office/drawing/2014/main" id="{92BCFA85-4D64-FA4C-BA28-2E13B56B4110}"/>
              </a:ext>
            </a:extLst>
          </p:cNvPr>
          <p:cNvSpPr/>
          <p:nvPr/>
        </p:nvSpPr>
        <p:spPr>
          <a:xfrm>
            <a:off x="4912380" y="6461077"/>
            <a:ext cx="1740517" cy="430887"/>
          </a:xfrm>
          <a:prstGeom prst="rect">
            <a:avLst/>
          </a:prstGeom>
        </p:spPr>
        <p:txBody>
          <a:bodyPr wrap="square">
            <a:spAutoFit/>
          </a:bodyPr>
          <a:lstStyle/>
          <a:p>
            <a:pPr algn="ctr"/>
            <a:r>
              <a:rPr lang="en-CA" sz="1200" b="1" dirty="0">
                <a:solidFill>
                  <a:schemeClr val="accent5">
                    <a:lumMod val="75000"/>
                  </a:schemeClr>
                </a:solidFill>
              </a:rPr>
              <a:t>Dr. Margaret </a:t>
            </a:r>
            <a:r>
              <a:rPr lang="en-CA" sz="1200" b="1" dirty="0" err="1">
                <a:solidFill>
                  <a:schemeClr val="accent5">
                    <a:lumMod val="75000"/>
                  </a:schemeClr>
                </a:solidFill>
              </a:rPr>
              <a:t>Magdesian</a:t>
            </a:r>
            <a:endParaRPr lang="en-CA" sz="1200" b="1" dirty="0">
              <a:solidFill>
                <a:schemeClr val="accent5">
                  <a:lumMod val="75000"/>
                </a:schemeClr>
              </a:solidFill>
            </a:endParaRPr>
          </a:p>
          <a:p>
            <a:pPr algn="ctr"/>
            <a:r>
              <a:rPr lang="en-CA" sz="1000" dirty="0"/>
              <a:t>Ananda Devices</a:t>
            </a:r>
            <a:endParaRPr lang="en-CA" sz="1000" dirty="0">
              <a:solidFill>
                <a:srgbClr val="FF0000"/>
              </a:solidFill>
            </a:endParaRPr>
          </a:p>
        </p:txBody>
      </p:sp>
      <p:sp>
        <p:nvSpPr>
          <p:cNvPr id="57" name="Rectangle 56">
            <a:extLst>
              <a:ext uri="{FF2B5EF4-FFF2-40B4-BE49-F238E27FC236}">
                <a16:creationId xmlns:a16="http://schemas.microsoft.com/office/drawing/2014/main" id="{A57DEF52-A5E0-4E4D-94F0-CC82C0BB39E9}"/>
              </a:ext>
            </a:extLst>
          </p:cNvPr>
          <p:cNvSpPr/>
          <p:nvPr/>
        </p:nvSpPr>
        <p:spPr>
          <a:xfrm>
            <a:off x="183003" y="6461077"/>
            <a:ext cx="1566693" cy="430887"/>
          </a:xfrm>
          <a:prstGeom prst="rect">
            <a:avLst/>
          </a:prstGeom>
        </p:spPr>
        <p:txBody>
          <a:bodyPr wrap="square">
            <a:spAutoFit/>
          </a:bodyPr>
          <a:lstStyle/>
          <a:p>
            <a:pPr algn="ctr"/>
            <a:r>
              <a:rPr lang="en-CA" sz="1200" b="1" dirty="0">
                <a:solidFill>
                  <a:schemeClr val="accent5">
                    <a:lumMod val="75000"/>
                  </a:schemeClr>
                </a:solidFill>
              </a:rPr>
              <a:t>Prof. </a:t>
            </a:r>
            <a:r>
              <a:rPr lang="en-CA" sz="1200" b="1" dirty="0" err="1">
                <a:solidFill>
                  <a:schemeClr val="accent5">
                    <a:lumMod val="75000"/>
                  </a:schemeClr>
                </a:solidFill>
              </a:rPr>
              <a:t>Orly</a:t>
            </a:r>
            <a:r>
              <a:rPr lang="en-CA" sz="1200" b="1" dirty="0">
                <a:solidFill>
                  <a:schemeClr val="accent5">
                    <a:lumMod val="75000"/>
                  </a:schemeClr>
                </a:solidFill>
              </a:rPr>
              <a:t> </a:t>
            </a:r>
            <a:r>
              <a:rPr lang="en-CA" sz="1200" b="1" dirty="0" err="1">
                <a:solidFill>
                  <a:schemeClr val="accent5">
                    <a:lumMod val="75000"/>
                  </a:schemeClr>
                </a:solidFill>
              </a:rPr>
              <a:t>Yadid-Pecht</a:t>
            </a:r>
            <a:endParaRPr lang="en-CA" sz="1200" b="1" dirty="0">
              <a:solidFill>
                <a:schemeClr val="accent5">
                  <a:lumMod val="75000"/>
                </a:schemeClr>
              </a:solidFill>
            </a:endParaRPr>
          </a:p>
          <a:p>
            <a:pPr algn="ctr"/>
            <a:r>
              <a:rPr lang="en-CA" sz="1000" dirty="0"/>
              <a:t>Calgary University</a:t>
            </a:r>
          </a:p>
        </p:txBody>
      </p:sp>
      <p:sp>
        <p:nvSpPr>
          <p:cNvPr id="37" name="Rectangle 36">
            <a:extLst>
              <a:ext uri="{FF2B5EF4-FFF2-40B4-BE49-F238E27FC236}">
                <a16:creationId xmlns:a16="http://schemas.microsoft.com/office/drawing/2014/main" id="{7F4622E9-B7E2-4E71-8B32-0CE166B51FC7}"/>
              </a:ext>
            </a:extLst>
          </p:cNvPr>
          <p:cNvSpPr/>
          <p:nvPr/>
        </p:nvSpPr>
        <p:spPr>
          <a:xfrm>
            <a:off x="9161" y="891539"/>
            <a:ext cx="2686826" cy="369332"/>
          </a:xfrm>
          <a:prstGeom prst="rect">
            <a:avLst/>
          </a:prstGeom>
        </p:spPr>
        <p:txBody>
          <a:bodyPr wrap="none">
            <a:spAutoFit/>
          </a:bodyPr>
          <a:lstStyle/>
          <a:p>
            <a:r>
              <a:rPr lang="en-US" b="1" i="0" u="none" strike="noStrike" dirty="0">
                <a:solidFill>
                  <a:schemeClr val="bg1"/>
                </a:solidFill>
                <a:effectLst/>
                <a:latin typeface="Arial Black" panose="020B0A04020102020204" pitchFamily="34" charset="0"/>
              </a:rPr>
              <a:t>WO+MEN Reception</a:t>
            </a:r>
            <a:endParaRPr lang="en-US" b="1" dirty="0">
              <a:solidFill>
                <a:schemeClr val="bg1"/>
              </a:solidFill>
              <a:latin typeface="Arial Black" panose="020B0A04020102020204" pitchFamily="34" charset="0"/>
            </a:endParaRPr>
          </a:p>
        </p:txBody>
      </p:sp>
      <p:pic>
        <p:nvPicPr>
          <p:cNvPr id="38" name="Image 37">
            <a:extLst>
              <a:ext uri="{FF2B5EF4-FFF2-40B4-BE49-F238E27FC236}">
                <a16:creationId xmlns:a16="http://schemas.microsoft.com/office/drawing/2014/main" id="{87471C96-8299-4532-9F61-64C972733822}"/>
              </a:ext>
            </a:extLst>
          </p:cNvPr>
          <p:cNvPicPr>
            <a:picLocks noChangeAspect="1"/>
          </p:cNvPicPr>
          <p:nvPr/>
        </p:nvPicPr>
        <p:blipFill>
          <a:blip r:embed="rId8"/>
          <a:stretch>
            <a:fillRect/>
          </a:stretch>
        </p:blipFill>
        <p:spPr>
          <a:xfrm>
            <a:off x="2650800" y="886300"/>
            <a:ext cx="393579" cy="393579"/>
          </a:xfrm>
          <a:prstGeom prst="rect">
            <a:avLst/>
          </a:prstGeom>
        </p:spPr>
      </p:pic>
      <p:sp>
        <p:nvSpPr>
          <p:cNvPr id="40" name="Rectangle 39">
            <a:extLst>
              <a:ext uri="{FF2B5EF4-FFF2-40B4-BE49-F238E27FC236}">
                <a16:creationId xmlns:a16="http://schemas.microsoft.com/office/drawing/2014/main" id="{55B97073-DEE9-4148-ABF0-A963DD08FAE4}"/>
              </a:ext>
            </a:extLst>
          </p:cNvPr>
          <p:cNvSpPr/>
          <p:nvPr/>
        </p:nvSpPr>
        <p:spPr>
          <a:xfrm>
            <a:off x="-51555" y="7685945"/>
            <a:ext cx="3714991" cy="369332"/>
          </a:xfrm>
          <a:prstGeom prst="rect">
            <a:avLst/>
          </a:prstGeom>
        </p:spPr>
        <p:txBody>
          <a:bodyPr wrap="none">
            <a:spAutoFit/>
          </a:bodyPr>
          <a:lstStyle/>
          <a:p>
            <a:r>
              <a:rPr lang="en-US" b="1" dirty="0">
                <a:solidFill>
                  <a:schemeClr val="bg1"/>
                </a:solidFill>
                <a:latin typeface="Arial Black" panose="020B0A04020102020204" pitchFamily="34" charset="0"/>
              </a:rPr>
              <a:t>YP &amp; </a:t>
            </a:r>
            <a:r>
              <a:rPr lang="en-US" b="1" dirty="0" err="1">
                <a:solidFill>
                  <a:schemeClr val="bg1"/>
                </a:solidFill>
                <a:latin typeface="Arial Black" panose="020B0A04020102020204" pitchFamily="34" charset="0"/>
              </a:rPr>
              <a:t>WiSe</a:t>
            </a:r>
            <a:r>
              <a:rPr lang="en-US" b="1" dirty="0">
                <a:solidFill>
                  <a:schemeClr val="bg1"/>
                </a:solidFill>
                <a:latin typeface="Arial Black" panose="020B0A04020102020204" pitchFamily="34" charset="0"/>
              </a:rPr>
              <a:t> Mentoring Lunch</a:t>
            </a:r>
          </a:p>
        </p:txBody>
      </p:sp>
      <p:pic>
        <p:nvPicPr>
          <p:cNvPr id="3" name="Image 2">
            <a:extLst>
              <a:ext uri="{FF2B5EF4-FFF2-40B4-BE49-F238E27FC236}">
                <a16:creationId xmlns:a16="http://schemas.microsoft.com/office/drawing/2014/main" id="{80C248CB-43BF-4E3C-8C65-864D4623D8C6}"/>
              </a:ext>
            </a:extLst>
          </p:cNvPr>
          <p:cNvPicPr>
            <a:picLocks noChangeAspect="1"/>
          </p:cNvPicPr>
          <p:nvPr/>
        </p:nvPicPr>
        <p:blipFill>
          <a:blip r:embed="rId9"/>
          <a:stretch>
            <a:fillRect/>
          </a:stretch>
        </p:blipFill>
        <p:spPr>
          <a:xfrm>
            <a:off x="5143881" y="5147831"/>
            <a:ext cx="1277515" cy="1126014"/>
          </a:xfrm>
          <a:prstGeom prst="rect">
            <a:avLst/>
          </a:prstGeom>
        </p:spPr>
      </p:pic>
      <p:pic>
        <p:nvPicPr>
          <p:cNvPr id="12" name="Image 11">
            <a:extLst>
              <a:ext uri="{FF2B5EF4-FFF2-40B4-BE49-F238E27FC236}">
                <a16:creationId xmlns:a16="http://schemas.microsoft.com/office/drawing/2014/main" id="{AC40A942-75B3-4473-AA02-273AF97C385C}"/>
              </a:ext>
            </a:extLst>
          </p:cNvPr>
          <p:cNvPicPr>
            <a:picLocks noChangeAspect="1"/>
          </p:cNvPicPr>
          <p:nvPr/>
        </p:nvPicPr>
        <p:blipFill>
          <a:blip r:embed="rId10"/>
          <a:stretch>
            <a:fillRect/>
          </a:stretch>
        </p:blipFill>
        <p:spPr>
          <a:xfrm>
            <a:off x="3724424" y="5147831"/>
            <a:ext cx="931479" cy="1168955"/>
          </a:xfrm>
          <a:prstGeom prst="rect">
            <a:avLst/>
          </a:prstGeom>
        </p:spPr>
      </p:pic>
      <p:pic>
        <p:nvPicPr>
          <p:cNvPr id="41" name="Image 40" descr="Dr. Orly Yadid-Pecht">
            <a:extLst>
              <a:ext uri="{FF2B5EF4-FFF2-40B4-BE49-F238E27FC236}">
                <a16:creationId xmlns:a16="http://schemas.microsoft.com/office/drawing/2014/main" id="{27343265-EB4C-AC41-91C3-A27D3FE770A5}"/>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7903" y="5147831"/>
            <a:ext cx="896893" cy="1152491"/>
          </a:xfrm>
          <a:prstGeom prst="rect">
            <a:avLst/>
          </a:prstGeom>
          <a:noFill/>
          <a:ln>
            <a:noFill/>
          </a:ln>
        </p:spPr>
      </p:pic>
      <p:sp>
        <p:nvSpPr>
          <p:cNvPr id="43" name="Rectangle 42">
            <a:extLst>
              <a:ext uri="{FF2B5EF4-FFF2-40B4-BE49-F238E27FC236}">
                <a16:creationId xmlns:a16="http://schemas.microsoft.com/office/drawing/2014/main" id="{8F30F936-BFA0-B247-9A37-C7365F966145}"/>
              </a:ext>
            </a:extLst>
          </p:cNvPr>
          <p:cNvSpPr/>
          <p:nvPr/>
        </p:nvSpPr>
        <p:spPr>
          <a:xfrm>
            <a:off x="2131421" y="4696098"/>
            <a:ext cx="2417072" cy="369332"/>
          </a:xfrm>
          <a:prstGeom prst="rect">
            <a:avLst/>
          </a:prstGeom>
        </p:spPr>
        <p:txBody>
          <a:bodyPr wrap="none">
            <a:spAutoFit/>
          </a:bodyPr>
          <a:lstStyle/>
          <a:p>
            <a:r>
              <a:rPr lang="en-US" b="1" i="0" u="none" strike="noStrike" dirty="0" err="1">
                <a:solidFill>
                  <a:schemeClr val="accent5">
                    <a:lumMod val="75000"/>
                  </a:schemeClr>
                </a:solidFill>
                <a:effectLst/>
              </a:rPr>
              <a:t>WiSe</a:t>
            </a:r>
            <a:r>
              <a:rPr lang="en-US" b="1" i="0" u="none" strike="noStrike" dirty="0">
                <a:solidFill>
                  <a:schemeClr val="accent5">
                    <a:lumMod val="75000"/>
                  </a:schemeClr>
                </a:solidFill>
                <a:effectLst/>
              </a:rPr>
              <a:t> Keynote Speakers</a:t>
            </a:r>
            <a:endParaRPr lang="en-US" b="1" dirty="0">
              <a:solidFill>
                <a:schemeClr val="accent5">
                  <a:lumMod val="75000"/>
                </a:schemeClr>
              </a:solidFill>
            </a:endParaRPr>
          </a:p>
        </p:txBody>
      </p:sp>
    </p:spTree>
    <p:extLst>
      <p:ext uri="{BB962C8B-B14F-4D97-AF65-F5344CB8AC3E}">
        <p14:creationId xmlns:p14="http://schemas.microsoft.com/office/powerpoint/2010/main" val="370334382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5688</TotalTime>
  <Words>333</Words>
  <Application>Microsoft Macintosh PowerPoint</Application>
  <PresentationFormat>Format A4 (210 x 297 mm)</PresentationFormat>
  <Paragraphs>26</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Arial</vt:lpstr>
      <vt:lpstr>Arial</vt:lpstr>
      <vt:lpstr>Arial Black</vt:lpstr>
      <vt:lpstr>Calibri</vt:lpstr>
      <vt:lpstr>Calibri Light</vt:lpstr>
      <vt:lpstr>Roboto</vt:lpstr>
      <vt:lpstr>Thème Office</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HHALLIL</dc:creator>
  <cp:lastModifiedBy>HHALLIL</cp:lastModifiedBy>
  <cp:revision>74</cp:revision>
  <cp:lastPrinted>2019-08-29T02:15:15Z</cp:lastPrinted>
  <dcterms:created xsi:type="dcterms:W3CDTF">2019-08-28T16:15:28Z</dcterms:created>
  <dcterms:modified xsi:type="dcterms:W3CDTF">2019-09-13T09:38:04Z</dcterms:modified>
</cp:coreProperties>
</file>