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6" r:id="rId3"/>
    <p:sldId id="466" r:id="rId4"/>
    <p:sldId id="264" r:id="rId5"/>
    <p:sldId id="277" r:id="rId6"/>
    <p:sldId id="267" r:id="rId7"/>
    <p:sldId id="266" r:id="rId8"/>
    <p:sldId id="462" r:id="rId9"/>
    <p:sldId id="269" r:id="rId10"/>
    <p:sldId id="270" r:id="rId11"/>
    <p:sldId id="261" r:id="rId12"/>
    <p:sldId id="276" r:id="rId13"/>
    <p:sldId id="288" r:id="rId14"/>
    <p:sldId id="289" r:id="rId15"/>
    <p:sldId id="271" r:id="rId16"/>
    <p:sldId id="460" r:id="rId17"/>
  </p:sldIdLst>
  <p:sldSz cx="12192000" cy="6858000"/>
  <p:notesSz cx="6858000" cy="9144000"/>
  <p:defaultTextStyle>
    <a:defPPr>
      <a:defRPr lang="en-US"/>
    </a:defPPr>
    <a:lvl1pPr marL="0" algn="l" defTabSz="914354" rtl="0" eaLnBrk="1" latinLnBrk="0" hangingPunct="1">
      <a:defRPr sz="1799" kern="1200">
        <a:solidFill>
          <a:schemeClr val="tx1"/>
        </a:solidFill>
        <a:latin typeface="+mn-lt"/>
        <a:ea typeface="+mn-ea"/>
        <a:cs typeface="+mn-cs"/>
      </a:defRPr>
    </a:lvl1pPr>
    <a:lvl2pPr marL="457179" algn="l" defTabSz="914354" rtl="0" eaLnBrk="1" latinLnBrk="0" hangingPunct="1">
      <a:defRPr sz="1799" kern="1200">
        <a:solidFill>
          <a:schemeClr val="tx1"/>
        </a:solidFill>
        <a:latin typeface="+mn-lt"/>
        <a:ea typeface="+mn-ea"/>
        <a:cs typeface="+mn-cs"/>
      </a:defRPr>
    </a:lvl2pPr>
    <a:lvl3pPr marL="914354" algn="l" defTabSz="914354" rtl="0" eaLnBrk="1" latinLnBrk="0" hangingPunct="1">
      <a:defRPr sz="1799" kern="1200">
        <a:solidFill>
          <a:schemeClr val="tx1"/>
        </a:solidFill>
        <a:latin typeface="+mn-lt"/>
        <a:ea typeface="+mn-ea"/>
        <a:cs typeface="+mn-cs"/>
      </a:defRPr>
    </a:lvl3pPr>
    <a:lvl4pPr marL="1371533" algn="l" defTabSz="914354" rtl="0" eaLnBrk="1" latinLnBrk="0" hangingPunct="1">
      <a:defRPr sz="1799" kern="1200">
        <a:solidFill>
          <a:schemeClr val="tx1"/>
        </a:solidFill>
        <a:latin typeface="+mn-lt"/>
        <a:ea typeface="+mn-ea"/>
        <a:cs typeface="+mn-cs"/>
      </a:defRPr>
    </a:lvl4pPr>
    <a:lvl5pPr marL="1828710" algn="l" defTabSz="914354" rtl="0" eaLnBrk="1" latinLnBrk="0" hangingPunct="1">
      <a:defRPr sz="1799" kern="1200">
        <a:solidFill>
          <a:schemeClr val="tx1"/>
        </a:solidFill>
        <a:latin typeface="+mn-lt"/>
        <a:ea typeface="+mn-ea"/>
        <a:cs typeface="+mn-cs"/>
      </a:defRPr>
    </a:lvl5pPr>
    <a:lvl6pPr marL="2285889" algn="l" defTabSz="914354" rtl="0" eaLnBrk="1" latinLnBrk="0" hangingPunct="1">
      <a:defRPr sz="1799" kern="1200">
        <a:solidFill>
          <a:schemeClr val="tx1"/>
        </a:solidFill>
        <a:latin typeface="+mn-lt"/>
        <a:ea typeface="+mn-ea"/>
        <a:cs typeface="+mn-cs"/>
      </a:defRPr>
    </a:lvl6pPr>
    <a:lvl7pPr marL="2743068" algn="l" defTabSz="914354" rtl="0" eaLnBrk="1" latinLnBrk="0" hangingPunct="1">
      <a:defRPr sz="1799" kern="1200">
        <a:solidFill>
          <a:schemeClr val="tx1"/>
        </a:solidFill>
        <a:latin typeface="+mn-lt"/>
        <a:ea typeface="+mn-ea"/>
        <a:cs typeface="+mn-cs"/>
      </a:defRPr>
    </a:lvl7pPr>
    <a:lvl8pPr marL="3200242" algn="l" defTabSz="914354" rtl="0" eaLnBrk="1" latinLnBrk="0" hangingPunct="1">
      <a:defRPr sz="1799" kern="1200">
        <a:solidFill>
          <a:schemeClr val="tx1"/>
        </a:solidFill>
        <a:latin typeface="+mn-lt"/>
        <a:ea typeface="+mn-ea"/>
        <a:cs typeface="+mn-cs"/>
      </a:defRPr>
    </a:lvl8pPr>
    <a:lvl9pPr marL="3657421" algn="l" defTabSz="91435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Osborn" initials="AO" lastIdx="5" clrIdx="0">
    <p:extLst>
      <p:ext uri="{19B8F6BF-5375-455C-9EA6-DF929625EA0E}">
        <p15:presenceInfo xmlns:p15="http://schemas.microsoft.com/office/powerpoint/2012/main" userId="677689e3c42667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C5BA"/>
    <a:srgbClr val="015E88"/>
    <a:srgbClr val="0073A5"/>
    <a:srgbClr val="076324"/>
    <a:srgbClr val="969696"/>
    <a:srgbClr val="002F7D"/>
    <a:srgbClr val="005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11885-D4A1-410A-841D-A56CAAD6E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569B659-9684-49EA-8421-0A162B03EE0A}"/>
              </a:ext>
            </a:extLst>
          </p:cNvPr>
          <p:cNvSpPr>
            <a:spLocks noGrp="1"/>
          </p:cNvSpPr>
          <p:nvPr>
            <p:ph type="title"/>
          </p:nvPr>
        </p:nvSpPr>
        <p:spPr>
          <a:xfrm>
            <a:off x="831853" y="1709742"/>
            <a:ext cx="10515600" cy="2852737"/>
          </a:xfrm>
        </p:spPr>
        <p:txBody>
          <a:bodyPr anchor="b"/>
          <a:lstStyle>
            <a:lvl1pPr>
              <a:defRPr sz="6000">
                <a:solidFill>
                  <a:srgbClr val="0073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C2D9F6B-4940-4EBF-A78B-99E33BEC2D47}"/>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192" indent="0">
              <a:buNone/>
              <a:defRPr sz="2000">
                <a:solidFill>
                  <a:schemeClr val="tx1">
                    <a:tint val="75000"/>
                  </a:schemeClr>
                </a:solidFill>
              </a:defRPr>
            </a:lvl2pPr>
            <a:lvl3pPr marL="914384" indent="0">
              <a:buNone/>
              <a:defRPr sz="1801">
                <a:solidFill>
                  <a:schemeClr val="tx1">
                    <a:tint val="75000"/>
                  </a:schemeClr>
                </a:solidFill>
              </a:defRPr>
            </a:lvl3pPr>
            <a:lvl4pPr marL="1371576" indent="0">
              <a:buNone/>
              <a:defRPr sz="1600">
                <a:solidFill>
                  <a:schemeClr val="tx1">
                    <a:tint val="75000"/>
                  </a:schemeClr>
                </a:solidFill>
              </a:defRPr>
            </a:lvl4pPr>
            <a:lvl5pPr marL="1828768" indent="0">
              <a:buNone/>
              <a:defRPr sz="1600">
                <a:solidFill>
                  <a:schemeClr val="tx1">
                    <a:tint val="75000"/>
                  </a:schemeClr>
                </a:solidFill>
              </a:defRPr>
            </a:lvl5pPr>
            <a:lvl6pPr marL="2285960" indent="0">
              <a:buNone/>
              <a:defRPr sz="1600">
                <a:solidFill>
                  <a:schemeClr val="tx1">
                    <a:tint val="75000"/>
                  </a:schemeClr>
                </a:solidFill>
              </a:defRPr>
            </a:lvl6pPr>
            <a:lvl7pPr marL="2743152" indent="0">
              <a:buNone/>
              <a:defRPr sz="1600">
                <a:solidFill>
                  <a:schemeClr val="tx1">
                    <a:tint val="75000"/>
                  </a:schemeClr>
                </a:solidFill>
              </a:defRPr>
            </a:lvl7pPr>
            <a:lvl8pPr marL="3200344" indent="0">
              <a:buNone/>
              <a:defRPr sz="1600">
                <a:solidFill>
                  <a:schemeClr val="tx1">
                    <a:tint val="75000"/>
                  </a:schemeClr>
                </a:solidFill>
              </a:defRPr>
            </a:lvl8pPr>
            <a:lvl9pPr marL="365753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041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8583E-4F93-4825-8C28-7AFCB8FB5B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223413-0CF9-4B1E-BE84-428876F18C75}"/>
              </a:ext>
            </a:extLst>
          </p:cNvPr>
          <p:cNvSpPr>
            <a:spLocks noGrp="1"/>
          </p:cNvSpPr>
          <p:nvPr>
            <p:ph type="ctrTitle"/>
          </p:nvPr>
        </p:nvSpPr>
        <p:spPr>
          <a:xfrm>
            <a:off x="1524000" y="1122366"/>
            <a:ext cx="9144000" cy="2387599"/>
          </a:xfrm>
        </p:spPr>
        <p:txBody>
          <a:bodyPr anchor="b"/>
          <a:lstStyle>
            <a:lvl1pPr algn="ctr">
              <a:defRPr sz="6000">
                <a:solidFill>
                  <a:srgbClr val="0073A5"/>
                </a:solidFill>
              </a:defRPr>
            </a:lvl1pPr>
          </a:lstStyle>
          <a:p>
            <a:r>
              <a:rPr lang="en-US" dirty="0"/>
              <a:t>Click to edit Master title style</a:t>
            </a:r>
          </a:p>
        </p:txBody>
      </p:sp>
      <p:sp>
        <p:nvSpPr>
          <p:cNvPr id="3" name="Subtitle 2">
            <a:extLst>
              <a:ext uri="{FF2B5EF4-FFF2-40B4-BE49-F238E27FC236}">
                <a16:creationId xmlns:a16="http://schemas.microsoft.com/office/drawing/2014/main" id="{581313F7-BC33-4F7A-9A12-B0E5FFBC34E3}"/>
              </a:ext>
            </a:extLst>
          </p:cNvPr>
          <p:cNvSpPr>
            <a:spLocks noGrp="1"/>
          </p:cNvSpPr>
          <p:nvPr>
            <p:ph type="subTitle" idx="1"/>
          </p:nvPr>
        </p:nvSpPr>
        <p:spPr>
          <a:xfrm>
            <a:off x="1524000" y="3602041"/>
            <a:ext cx="9144000" cy="1655762"/>
          </a:xfrm>
        </p:spPr>
        <p:txBody>
          <a:bodyPr/>
          <a:lstStyle>
            <a:lvl1pPr marL="0" indent="0" algn="ctr">
              <a:buNone/>
              <a:defRPr sz="2400"/>
            </a:lvl1pPr>
            <a:lvl2pPr marL="457192" indent="0" algn="ctr">
              <a:buNone/>
              <a:defRPr sz="2000"/>
            </a:lvl2pPr>
            <a:lvl3pPr marL="914384" indent="0" algn="ctr">
              <a:buNone/>
              <a:defRPr sz="1801"/>
            </a:lvl3pPr>
            <a:lvl4pPr marL="1371576" indent="0" algn="ctr">
              <a:buNone/>
              <a:defRPr sz="1600"/>
            </a:lvl4pPr>
            <a:lvl5pPr marL="1828768" indent="0" algn="ctr">
              <a:buNone/>
              <a:defRPr sz="1600"/>
            </a:lvl5pPr>
            <a:lvl6pPr marL="2285960" indent="0" algn="ctr">
              <a:buNone/>
              <a:defRPr sz="1600"/>
            </a:lvl6pPr>
            <a:lvl7pPr marL="2743152" indent="0" algn="ctr">
              <a:buNone/>
              <a:defRPr sz="1600"/>
            </a:lvl7pPr>
            <a:lvl8pPr marL="3200344" indent="0" algn="ctr">
              <a:buNone/>
              <a:defRPr sz="1600"/>
            </a:lvl8pPr>
            <a:lvl9pPr marL="3657536" indent="0" algn="ctr">
              <a:buNone/>
              <a:defRPr sz="1600"/>
            </a:lvl9pPr>
          </a:lstStyle>
          <a:p>
            <a:r>
              <a:rPr lang="en-US"/>
              <a:t>Click to edit Master subtitle style</a:t>
            </a:r>
          </a:p>
        </p:txBody>
      </p:sp>
    </p:spTree>
    <p:extLst>
      <p:ext uri="{BB962C8B-B14F-4D97-AF65-F5344CB8AC3E}">
        <p14:creationId xmlns:p14="http://schemas.microsoft.com/office/powerpoint/2010/main" val="359248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8EF31-96D3-40F7-8E21-F5DE42592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B4CF4E-D86F-4A1B-94DA-44FE3DE3B478}"/>
              </a:ext>
            </a:extLst>
          </p:cNvPr>
          <p:cNvSpPr>
            <a:spLocks noGrp="1"/>
          </p:cNvSpPr>
          <p:nvPr>
            <p:ph type="title"/>
          </p:nvPr>
        </p:nvSpPr>
        <p:spPr>
          <a:xfrm>
            <a:off x="838205" y="345387"/>
            <a:ext cx="6368647" cy="708164"/>
          </a:xfrm>
        </p:spPr>
        <p:txBody>
          <a:bodyPr>
            <a:normAutofit/>
          </a:bodyPr>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0C7CEEA-1F75-456F-805E-9D809E202416}"/>
              </a:ext>
            </a:extLst>
          </p:cNvPr>
          <p:cNvSpPr>
            <a:spLocks noGrp="1"/>
          </p:cNvSpPr>
          <p:nvPr>
            <p:ph idx="1"/>
          </p:nvPr>
        </p:nvSpPr>
        <p:spPr>
          <a:xfrm>
            <a:off x="838202" y="1825627"/>
            <a:ext cx="10515600" cy="41296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079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85F9-B0CD-4283-82CE-0011887C5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CD558D-DF2A-4C22-BAF4-73BFB4F77911}"/>
              </a:ext>
            </a:extLst>
          </p:cNvPr>
          <p:cNvSpPr>
            <a:spLocks noGrp="1"/>
          </p:cNvSpPr>
          <p:nvPr>
            <p:ph type="title"/>
          </p:nvPr>
        </p:nvSpPr>
        <p:spPr>
          <a:xfrm>
            <a:off x="838202" y="365124"/>
            <a:ext cx="10515600" cy="779464"/>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Content Placeholder 2">
            <a:extLst>
              <a:ext uri="{FF2B5EF4-FFF2-40B4-BE49-F238E27FC236}">
                <a16:creationId xmlns:a16="http://schemas.microsoft.com/office/drawing/2014/main" id="{B46B9F30-884E-4FA2-8867-899DB2EC437D}"/>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04A6A2-31E6-473E-B186-F920D2F1F9E1}"/>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57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8D2E40-4F7B-4DF2-9ADC-64CA894391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C21DC5-1B28-4A8C-AE8B-9065248550E6}"/>
              </a:ext>
            </a:extLst>
          </p:cNvPr>
          <p:cNvSpPr>
            <a:spLocks noGrp="1"/>
          </p:cNvSpPr>
          <p:nvPr>
            <p:ph type="title"/>
          </p:nvPr>
        </p:nvSpPr>
        <p:spPr>
          <a:xfrm>
            <a:off x="839790" y="365129"/>
            <a:ext cx="10515600" cy="718241"/>
          </a:xfrm>
        </p:spPr>
        <p:txBody>
          <a:bodyPr vert="horz" lIns="91440" tIns="45720" rIns="91440" bIns="45720" rtlCol="0" anchor="ctr">
            <a:normAutofit/>
          </a:bodyPr>
          <a:lstStyle>
            <a:lvl1pPr>
              <a:defRPr lang="en-US" sz="3200" dirty="0">
                <a:solidFill>
                  <a:srgbClr val="0073A5"/>
                </a:solidFill>
              </a:defRPr>
            </a:lvl1pPr>
          </a:lstStyle>
          <a:p>
            <a:pPr lvl="0"/>
            <a:r>
              <a:rPr lang="en-US" dirty="0"/>
              <a:t>Click to edit Master title style</a:t>
            </a:r>
          </a:p>
        </p:txBody>
      </p:sp>
      <p:sp>
        <p:nvSpPr>
          <p:cNvPr id="3" name="Text Placeholder 2">
            <a:extLst>
              <a:ext uri="{FF2B5EF4-FFF2-40B4-BE49-F238E27FC236}">
                <a16:creationId xmlns:a16="http://schemas.microsoft.com/office/drawing/2014/main" id="{21EBD285-A197-46DB-9053-17D55BE80ED0}"/>
              </a:ext>
            </a:extLst>
          </p:cNvPr>
          <p:cNvSpPr>
            <a:spLocks noGrp="1"/>
          </p:cNvSpPr>
          <p:nvPr>
            <p:ph type="body" idx="1"/>
          </p:nvPr>
        </p:nvSpPr>
        <p:spPr>
          <a:xfrm>
            <a:off x="839793" y="1681166"/>
            <a:ext cx="5157787"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64EF8B-CEED-4576-8581-F7B4A75F9168}"/>
              </a:ext>
            </a:extLst>
          </p:cNvPr>
          <p:cNvSpPr>
            <a:spLocks noGrp="1"/>
          </p:cNvSpPr>
          <p:nvPr>
            <p:ph sz="half" idx="2"/>
          </p:nvPr>
        </p:nvSpPr>
        <p:spPr>
          <a:xfrm>
            <a:off x="839793" y="2505076"/>
            <a:ext cx="5157787"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E320B-4D98-4238-B801-5CA041DC159F}"/>
              </a:ext>
            </a:extLst>
          </p:cNvPr>
          <p:cNvSpPr>
            <a:spLocks noGrp="1"/>
          </p:cNvSpPr>
          <p:nvPr>
            <p:ph type="body" sz="quarter" idx="3"/>
          </p:nvPr>
        </p:nvSpPr>
        <p:spPr>
          <a:xfrm>
            <a:off x="6172202" y="1681166"/>
            <a:ext cx="5183188" cy="823911"/>
          </a:xfrm>
        </p:spPr>
        <p:txBody>
          <a:bodyPr anchor="b"/>
          <a:lstStyle>
            <a:lvl1pPr marL="0" indent="0">
              <a:buNone/>
              <a:defRPr sz="2400" b="1"/>
            </a:lvl1pPr>
            <a:lvl2pPr marL="457192" indent="0">
              <a:buNone/>
              <a:defRPr sz="2000" b="1"/>
            </a:lvl2pPr>
            <a:lvl3pPr marL="914384" indent="0">
              <a:buNone/>
              <a:defRPr sz="1801" b="1"/>
            </a:lvl3pPr>
            <a:lvl4pPr marL="1371576" indent="0">
              <a:buNone/>
              <a:defRPr sz="1600" b="1"/>
            </a:lvl4pPr>
            <a:lvl5pPr marL="1828768" indent="0">
              <a:buNone/>
              <a:defRPr sz="1600" b="1"/>
            </a:lvl5pPr>
            <a:lvl6pPr marL="2285960" indent="0">
              <a:buNone/>
              <a:defRPr sz="1600" b="1"/>
            </a:lvl6pPr>
            <a:lvl7pPr marL="2743152" indent="0">
              <a:buNone/>
              <a:defRPr sz="1600" b="1"/>
            </a:lvl7pPr>
            <a:lvl8pPr marL="3200344" indent="0">
              <a:buNone/>
              <a:defRPr sz="1600" b="1"/>
            </a:lvl8pPr>
            <a:lvl9pPr marL="365753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F971C-C4C7-4EC1-9201-55BCF5EE8B4B}"/>
              </a:ext>
            </a:extLst>
          </p:cNvPr>
          <p:cNvSpPr>
            <a:spLocks noGrp="1"/>
          </p:cNvSpPr>
          <p:nvPr>
            <p:ph sz="quarter" idx="4"/>
          </p:nvPr>
        </p:nvSpPr>
        <p:spPr>
          <a:xfrm>
            <a:off x="6172202" y="2505076"/>
            <a:ext cx="5183188" cy="348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7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3CB2A9-6813-418C-A901-C0B88BB5E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909B88-35B9-46A2-9271-F464F92973B4}"/>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7BB1E00-ED64-4708-93B4-82EEFE7BD734}"/>
              </a:ext>
            </a:extLst>
          </p:cNvPr>
          <p:cNvSpPr>
            <a:spLocks noGrp="1"/>
          </p:cNvSpPr>
          <p:nvPr>
            <p:ph idx="1"/>
          </p:nvPr>
        </p:nvSpPr>
        <p:spPr>
          <a:xfrm>
            <a:off x="5183192"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80438-2625-462D-BF4F-F6CAF066857D}"/>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167286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D6797B-1F65-411D-A3EB-F7D37A472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C92F14-A14F-4C29-999A-8BDBFCA426AD}"/>
              </a:ext>
            </a:extLst>
          </p:cNvPr>
          <p:cNvSpPr>
            <a:spLocks noGrp="1"/>
          </p:cNvSpPr>
          <p:nvPr>
            <p:ph type="title"/>
          </p:nvPr>
        </p:nvSpPr>
        <p:spPr>
          <a:xfrm>
            <a:off x="839789" y="457200"/>
            <a:ext cx="3932238" cy="1600200"/>
          </a:xfrm>
        </p:spPr>
        <p:txBody>
          <a:bodyPr anchor="b"/>
          <a:lstStyle>
            <a:lvl1pPr>
              <a:defRPr sz="3200">
                <a:solidFill>
                  <a:srgbClr val="0073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2231C87-C396-453A-8927-4F5BBC5E4024}"/>
              </a:ext>
            </a:extLst>
          </p:cNvPr>
          <p:cNvSpPr>
            <a:spLocks noGrp="1"/>
          </p:cNvSpPr>
          <p:nvPr>
            <p:ph type="pic" idx="1"/>
          </p:nvPr>
        </p:nvSpPr>
        <p:spPr>
          <a:xfrm>
            <a:off x="5183192" y="987428"/>
            <a:ext cx="6172201" cy="4873625"/>
          </a:xfrm>
        </p:spPr>
        <p:txBody>
          <a:bodyPr/>
          <a:lstStyle>
            <a:lvl1pPr marL="0" indent="0">
              <a:buNone/>
              <a:defRPr sz="3200"/>
            </a:lvl1pPr>
            <a:lvl2pPr marL="457192" indent="0">
              <a:buNone/>
              <a:defRPr sz="2800"/>
            </a:lvl2pPr>
            <a:lvl3pPr marL="914384" indent="0">
              <a:buNone/>
              <a:defRPr sz="2400"/>
            </a:lvl3pPr>
            <a:lvl4pPr marL="1371576" indent="0">
              <a:buNone/>
              <a:defRPr sz="2000"/>
            </a:lvl4pPr>
            <a:lvl5pPr marL="1828768" indent="0">
              <a:buNone/>
              <a:defRPr sz="2000"/>
            </a:lvl5pPr>
            <a:lvl6pPr marL="2285960" indent="0">
              <a:buNone/>
              <a:defRPr sz="2000"/>
            </a:lvl6pPr>
            <a:lvl7pPr marL="2743152" indent="0">
              <a:buNone/>
              <a:defRPr sz="2000"/>
            </a:lvl7pPr>
            <a:lvl8pPr marL="3200344" indent="0">
              <a:buNone/>
              <a:defRPr sz="2000"/>
            </a:lvl8pPr>
            <a:lvl9pPr marL="3657536" indent="0">
              <a:buNone/>
              <a:defRPr sz="2000"/>
            </a:lvl9pPr>
          </a:lstStyle>
          <a:p>
            <a:endParaRPr lang="en-US"/>
          </a:p>
        </p:txBody>
      </p:sp>
      <p:sp>
        <p:nvSpPr>
          <p:cNvPr id="4" name="Text Placeholder 3">
            <a:extLst>
              <a:ext uri="{FF2B5EF4-FFF2-40B4-BE49-F238E27FC236}">
                <a16:creationId xmlns:a16="http://schemas.microsoft.com/office/drawing/2014/main" id="{17D9BF09-6560-47D9-B974-5357A06AC21A}"/>
              </a:ext>
            </a:extLst>
          </p:cNvPr>
          <p:cNvSpPr>
            <a:spLocks noGrp="1"/>
          </p:cNvSpPr>
          <p:nvPr>
            <p:ph type="body" sz="half" idx="2"/>
          </p:nvPr>
        </p:nvSpPr>
        <p:spPr>
          <a:xfrm>
            <a:off x="839789" y="2057400"/>
            <a:ext cx="3932238" cy="3811588"/>
          </a:xfrm>
        </p:spPr>
        <p:txBody>
          <a:bodyPr/>
          <a:lstStyle>
            <a:lvl1pPr marL="0" indent="0">
              <a:buNone/>
              <a:defRPr sz="1600"/>
            </a:lvl1pPr>
            <a:lvl2pPr marL="457192" indent="0">
              <a:buNone/>
              <a:defRPr sz="1401"/>
            </a:lvl2pPr>
            <a:lvl3pPr marL="914384" indent="0">
              <a:buNone/>
              <a:defRPr sz="1200"/>
            </a:lvl3pPr>
            <a:lvl4pPr marL="1371576" indent="0">
              <a:buNone/>
              <a:defRPr sz="1001"/>
            </a:lvl4pPr>
            <a:lvl5pPr marL="1828768" indent="0">
              <a:buNone/>
              <a:defRPr sz="1001"/>
            </a:lvl5pPr>
            <a:lvl6pPr marL="2285960" indent="0">
              <a:buNone/>
              <a:defRPr sz="1001"/>
            </a:lvl6pPr>
            <a:lvl7pPr marL="2743152" indent="0">
              <a:buNone/>
              <a:defRPr sz="1001"/>
            </a:lvl7pPr>
            <a:lvl8pPr marL="3200344" indent="0">
              <a:buNone/>
              <a:defRPr sz="1001"/>
            </a:lvl8pPr>
            <a:lvl9pPr marL="3657536" indent="0">
              <a:buNone/>
              <a:defRPr sz="1001"/>
            </a:lvl9pPr>
          </a:lstStyle>
          <a:p>
            <a:pPr lvl="0"/>
            <a:r>
              <a:rPr lang="en-US"/>
              <a:t>Click to edit Master text styles</a:t>
            </a:r>
          </a:p>
        </p:txBody>
      </p:sp>
    </p:spTree>
    <p:extLst>
      <p:ext uri="{BB962C8B-B14F-4D97-AF65-F5344CB8AC3E}">
        <p14:creationId xmlns:p14="http://schemas.microsoft.com/office/powerpoint/2010/main" val="271177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98292-6624-433F-B882-F59173076B02}"/>
              </a:ext>
            </a:extLst>
          </p:cNvPr>
          <p:cNvSpPr>
            <a:spLocks noGrp="1"/>
          </p:cNvSpPr>
          <p:nvPr>
            <p:ph type="dt" sz="half" idx="10"/>
          </p:nvPr>
        </p:nvSpPr>
        <p:spPr/>
        <p:txBody>
          <a:bodyPr/>
          <a:lstStyle/>
          <a:p>
            <a:fld id="{A427D7D9-E3E5-4D16-9E08-9AFC93FCA56C}" type="datetimeFigureOut">
              <a:rPr lang="en-US" smtClean="0"/>
              <a:t>6/4/2021</a:t>
            </a:fld>
            <a:endParaRPr lang="en-US"/>
          </a:p>
        </p:txBody>
      </p:sp>
      <p:sp>
        <p:nvSpPr>
          <p:cNvPr id="3" name="Footer Placeholder 2">
            <a:extLst>
              <a:ext uri="{FF2B5EF4-FFF2-40B4-BE49-F238E27FC236}">
                <a16:creationId xmlns:a16="http://schemas.microsoft.com/office/drawing/2014/main" id="{57699B72-418D-4EF9-90AB-AEB9AA042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24751B-6330-40DD-BF33-8D7EDF829FAC}"/>
              </a:ext>
            </a:extLst>
          </p:cNvPr>
          <p:cNvSpPr>
            <a:spLocks noGrp="1"/>
          </p:cNvSpPr>
          <p:nvPr>
            <p:ph type="sldNum" sz="quarter" idx="12"/>
          </p:nvPr>
        </p:nvSpPr>
        <p:spPr/>
        <p:txBody>
          <a:bodyPr/>
          <a:lstStyle/>
          <a:p>
            <a:fld id="{EF0AA8C5-23AA-4773-AF47-E72F89A69416}" type="slidenum">
              <a:rPr lang="en-US" smtClean="0"/>
              <a:t>‹#›</a:t>
            </a:fld>
            <a:endParaRPr lang="en-US"/>
          </a:p>
        </p:txBody>
      </p:sp>
      <p:pic>
        <p:nvPicPr>
          <p:cNvPr id="5" name="Picture 4">
            <a:extLst>
              <a:ext uri="{FF2B5EF4-FFF2-40B4-BE49-F238E27FC236}">
                <a16:creationId xmlns:a16="http://schemas.microsoft.com/office/drawing/2014/main" id="{17026D5B-4AB8-40D5-97EF-C8FDE1798F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9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F29642-1A82-4CCE-B393-34AFF50EF50B}"/>
              </a:ext>
            </a:extLst>
          </p:cNvPr>
          <p:cNvSpPr>
            <a:spLocks noGrp="1"/>
          </p:cNvSpPr>
          <p:nvPr>
            <p:ph type="title"/>
          </p:nvPr>
        </p:nvSpPr>
        <p:spPr>
          <a:xfrm>
            <a:off x="838202" y="365127"/>
            <a:ext cx="10515600" cy="1325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E3B47-D2C8-4468-A798-AE9A9990334F}"/>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7F1A9-AD53-46AF-99C1-0F678215C4DD}"/>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C939-FBFC-49E6-ACBD-0D0FAA9515C7}" type="datetimeFigureOut">
              <a:rPr lang="en-US" smtClean="0"/>
              <a:t>6/4/2021</a:t>
            </a:fld>
            <a:endParaRPr lang="en-US"/>
          </a:p>
        </p:txBody>
      </p:sp>
      <p:sp>
        <p:nvSpPr>
          <p:cNvPr id="5" name="Footer Placeholder 4">
            <a:extLst>
              <a:ext uri="{FF2B5EF4-FFF2-40B4-BE49-F238E27FC236}">
                <a16:creationId xmlns:a16="http://schemas.microsoft.com/office/drawing/2014/main" id="{BC23D120-71D2-41EC-9A08-ADF8FA80FE54}"/>
              </a:ext>
            </a:extLst>
          </p:cNvPr>
          <p:cNvSpPr>
            <a:spLocks noGrp="1"/>
          </p:cNvSpPr>
          <p:nvPr>
            <p:ph type="ftr" sz="quarter" idx="3"/>
          </p:nvPr>
        </p:nvSpPr>
        <p:spPr>
          <a:xfrm>
            <a:off x="403860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DDD204-5787-4978-8ADE-4AB8DF42E726}"/>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08BC-7794-41E7-9CCB-D82F4503F192}" type="slidenum">
              <a:rPr lang="en-US" smtClean="0"/>
              <a:t>‹#›</a:t>
            </a:fld>
            <a:endParaRPr lang="en-US"/>
          </a:p>
        </p:txBody>
      </p:sp>
    </p:spTree>
    <p:extLst>
      <p:ext uri="{BB962C8B-B14F-4D97-AF65-F5344CB8AC3E}">
        <p14:creationId xmlns:p14="http://schemas.microsoft.com/office/powerpoint/2010/main" val="1363029895"/>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6" r:id="rId6"/>
    <p:sldLayoutId id="2147483657" r:id="rId7"/>
    <p:sldLayoutId id="2147483658" r:id="rId8"/>
  </p:sldLayoutIdLst>
  <p:txStyles>
    <p:titleStyle>
      <a:lvl1pPr algn="l" defTabSz="9143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89" indent="-228597" algn="l" defTabSz="9143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81" indent="-228597" algn="l" defTabSz="91438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17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365"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7"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749"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941"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33" indent="-228597" algn="l" defTabSz="9143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4" rtl="0" eaLnBrk="1" latinLnBrk="0" hangingPunct="1">
        <a:defRPr sz="1801" kern="1200">
          <a:solidFill>
            <a:schemeClr val="tx1"/>
          </a:solidFill>
          <a:latin typeface="+mn-lt"/>
          <a:ea typeface="+mn-ea"/>
          <a:cs typeface="+mn-cs"/>
        </a:defRPr>
      </a:lvl1pPr>
      <a:lvl2pPr marL="457192" algn="l" defTabSz="914384" rtl="0" eaLnBrk="1" latinLnBrk="0" hangingPunct="1">
        <a:defRPr sz="1801" kern="1200">
          <a:solidFill>
            <a:schemeClr val="tx1"/>
          </a:solidFill>
          <a:latin typeface="+mn-lt"/>
          <a:ea typeface="+mn-ea"/>
          <a:cs typeface="+mn-cs"/>
        </a:defRPr>
      </a:lvl2pPr>
      <a:lvl3pPr marL="914384" algn="l" defTabSz="914384" rtl="0" eaLnBrk="1" latinLnBrk="0" hangingPunct="1">
        <a:defRPr sz="1801" kern="1200">
          <a:solidFill>
            <a:schemeClr val="tx1"/>
          </a:solidFill>
          <a:latin typeface="+mn-lt"/>
          <a:ea typeface="+mn-ea"/>
          <a:cs typeface="+mn-cs"/>
        </a:defRPr>
      </a:lvl3pPr>
      <a:lvl4pPr marL="1371576" algn="l" defTabSz="914384" rtl="0" eaLnBrk="1" latinLnBrk="0" hangingPunct="1">
        <a:defRPr sz="1801" kern="1200">
          <a:solidFill>
            <a:schemeClr val="tx1"/>
          </a:solidFill>
          <a:latin typeface="+mn-lt"/>
          <a:ea typeface="+mn-ea"/>
          <a:cs typeface="+mn-cs"/>
        </a:defRPr>
      </a:lvl4pPr>
      <a:lvl5pPr marL="1828768" algn="l" defTabSz="914384" rtl="0" eaLnBrk="1" latinLnBrk="0" hangingPunct="1">
        <a:defRPr sz="1801" kern="1200">
          <a:solidFill>
            <a:schemeClr val="tx1"/>
          </a:solidFill>
          <a:latin typeface="+mn-lt"/>
          <a:ea typeface="+mn-ea"/>
          <a:cs typeface="+mn-cs"/>
        </a:defRPr>
      </a:lvl5pPr>
      <a:lvl6pPr marL="2285960" algn="l" defTabSz="914384" rtl="0" eaLnBrk="1" latinLnBrk="0" hangingPunct="1">
        <a:defRPr sz="1801" kern="1200">
          <a:solidFill>
            <a:schemeClr val="tx1"/>
          </a:solidFill>
          <a:latin typeface="+mn-lt"/>
          <a:ea typeface="+mn-ea"/>
          <a:cs typeface="+mn-cs"/>
        </a:defRPr>
      </a:lvl6pPr>
      <a:lvl7pPr marL="2743152" algn="l" defTabSz="914384" rtl="0" eaLnBrk="1" latinLnBrk="0" hangingPunct="1">
        <a:defRPr sz="1801" kern="1200">
          <a:solidFill>
            <a:schemeClr val="tx1"/>
          </a:solidFill>
          <a:latin typeface="+mn-lt"/>
          <a:ea typeface="+mn-ea"/>
          <a:cs typeface="+mn-cs"/>
        </a:defRPr>
      </a:lvl7pPr>
      <a:lvl8pPr marL="3200344" algn="l" defTabSz="914384" rtl="0" eaLnBrk="1" latinLnBrk="0" hangingPunct="1">
        <a:defRPr sz="1801" kern="1200">
          <a:solidFill>
            <a:schemeClr val="tx1"/>
          </a:solidFill>
          <a:latin typeface="+mn-lt"/>
          <a:ea typeface="+mn-ea"/>
          <a:cs typeface="+mn-cs"/>
        </a:defRPr>
      </a:lvl8pPr>
      <a:lvl9pPr marL="3657536" algn="l" defTabSz="91438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jpg"/><Relationship Id="rId2" Type="http://schemas.openxmlformats.org/officeDocument/2006/relationships/image" Target="../media/image43.jpeg"/><Relationship Id="rId1" Type="http://schemas.openxmlformats.org/officeDocument/2006/relationships/slideLayout" Target="../slideLayouts/slideLayout8.xml"/><Relationship Id="rId6" Type="http://schemas.openxmlformats.org/officeDocument/2006/relationships/image" Target="../media/image46.emf"/><Relationship Id="rId5" Type="http://schemas.microsoft.com/office/2007/relationships/hdphoto" Target="../media/hdphoto1.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hyperlink" Target="ieee-ceda.org" TargetMode="External"/><Relationship Id="rId7" Type="http://schemas.openxmlformats.org/officeDocument/2006/relationships/hyperlink" Target="https://twitter.com/ieeeceda?lang=en" TargetMode="External"/><Relationship Id="rId12"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hyperlink" Target="youtube.com/IEEECouncilonElectronicDesignAutomation" TargetMode="External"/><Relationship Id="rId5" Type="http://schemas.openxmlformats.org/officeDocument/2006/relationships/hyperlink" Target="https://www.facebook.com/ieeeceda"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linkedin.com/groups/8343531" TargetMode="External"/><Relationship Id="rId14" Type="http://schemas.openxmlformats.org/officeDocument/2006/relationships/image" Target="../media/image6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393D2CBE-DEFA-43B2-A704-5876ECBC7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402" y="2662337"/>
            <a:ext cx="7153195" cy="1585625"/>
          </a:xfrm>
          <a:prstGeom prst="rect">
            <a:avLst/>
          </a:prstGeom>
        </p:spPr>
      </p:pic>
      <p:sp>
        <p:nvSpPr>
          <p:cNvPr id="3" name="Subtitle 2">
            <a:extLst>
              <a:ext uri="{FF2B5EF4-FFF2-40B4-BE49-F238E27FC236}">
                <a16:creationId xmlns:a16="http://schemas.microsoft.com/office/drawing/2014/main" id="{605B7799-FBFC-492D-8CD9-4CFFBFCC8D05}"/>
              </a:ext>
            </a:extLst>
          </p:cNvPr>
          <p:cNvSpPr>
            <a:spLocks noGrp="1"/>
          </p:cNvSpPr>
          <p:nvPr>
            <p:ph type="subTitle" idx="1"/>
          </p:nvPr>
        </p:nvSpPr>
        <p:spPr>
          <a:xfrm>
            <a:off x="7636321" y="4247962"/>
            <a:ext cx="2294758" cy="424732"/>
          </a:xfrm>
        </p:spPr>
        <p:txBody>
          <a:bodyPr wrap="square">
            <a:spAutoFit/>
          </a:bodyPr>
          <a:lstStyle/>
          <a:p>
            <a:pPr algn="l"/>
            <a:r>
              <a:rPr lang="en-US" b="1" dirty="0">
                <a:solidFill>
                  <a:schemeClr val="accent6">
                    <a:lumMod val="50000"/>
                  </a:schemeClr>
                </a:solidFill>
                <a:latin typeface="+mj-lt"/>
                <a:ea typeface="Open Sans Light" panose="020B0306030504020204" pitchFamily="34" charset="0"/>
                <a:cs typeface="Open Sans Light" panose="020B0306030504020204" pitchFamily="34" charset="0"/>
              </a:rPr>
              <a:t>ieee-sensors.org</a:t>
            </a:r>
          </a:p>
        </p:txBody>
      </p:sp>
    </p:spTree>
    <p:extLst>
      <p:ext uri="{BB962C8B-B14F-4D97-AF65-F5344CB8AC3E}">
        <p14:creationId xmlns:p14="http://schemas.microsoft.com/office/powerpoint/2010/main" val="3071319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829E04-96DB-4266-A8E5-1942EFFBDD71}"/>
              </a:ext>
            </a:extLst>
          </p:cNvPr>
          <p:cNvSpPr txBox="1">
            <a:spLocks/>
          </p:cNvSpPr>
          <p:nvPr/>
        </p:nvSpPr>
        <p:spPr>
          <a:xfrm>
            <a:off x="577704" y="455070"/>
            <a:ext cx="10356427" cy="867930"/>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Council Chapters/Joint Chapter Locations</a:t>
            </a:r>
          </a:p>
          <a:p>
            <a:r>
              <a:rPr lang="en-US" sz="2400" dirty="0">
                <a:solidFill>
                  <a:srgbClr val="0073A5"/>
                </a:solidFill>
              </a:rPr>
              <a:t>(as of April 7, 2021) </a:t>
            </a:r>
          </a:p>
        </p:txBody>
      </p:sp>
      <p:sp>
        <p:nvSpPr>
          <p:cNvPr id="9" name="TextBox 8">
            <a:extLst>
              <a:ext uri="{FF2B5EF4-FFF2-40B4-BE49-F238E27FC236}">
                <a16:creationId xmlns:a16="http://schemas.microsoft.com/office/drawing/2014/main" id="{3E780129-670B-48F2-8644-84C2E1155168}"/>
              </a:ext>
            </a:extLst>
          </p:cNvPr>
          <p:cNvSpPr txBox="1"/>
          <p:nvPr/>
        </p:nvSpPr>
        <p:spPr>
          <a:xfrm>
            <a:off x="9595880" y="1478281"/>
            <a:ext cx="2209801" cy="4236720"/>
          </a:xfrm>
          <a:prstGeom prst="rect">
            <a:avLst/>
          </a:prstGeom>
          <a:noFill/>
        </p:spPr>
        <p:txBody>
          <a:bodyPr wrap="square" rtlCol="0">
            <a:noAutofit/>
          </a:bodyPr>
          <a:lstStyle/>
          <a:p>
            <a:pPr algn="ctr"/>
            <a:r>
              <a:rPr lang="en-US" sz="4400" dirty="0">
                <a:solidFill>
                  <a:srgbClr val="0073A5"/>
                </a:solidFill>
              </a:rPr>
              <a:t>33</a:t>
            </a:r>
          </a:p>
          <a:p>
            <a:pPr algn="ctr"/>
            <a:r>
              <a:rPr lang="en-US" sz="2199" dirty="0">
                <a:latin typeface="+mj-lt"/>
              </a:rPr>
              <a:t>Section Chapters</a:t>
            </a:r>
          </a:p>
          <a:p>
            <a:pPr algn="ctr"/>
            <a:r>
              <a:rPr lang="en-US" sz="4400" dirty="0">
                <a:solidFill>
                  <a:srgbClr val="0073A5"/>
                </a:solidFill>
              </a:rPr>
              <a:t>22</a:t>
            </a:r>
          </a:p>
          <a:p>
            <a:pPr algn="ctr"/>
            <a:r>
              <a:rPr lang="en-US" sz="2199" dirty="0">
                <a:latin typeface="+mj-lt"/>
              </a:rPr>
              <a:t>Student Chapters</a:t>
            </a:r>
          </a:p>
          <a:p>
            <a:pPr algn="ctr"/>
            <a:r>
              <a:rPr lang="en-US" sz="4400" dirty="0">
                <a:solidFill>
                  <a:srgbClr val="0073A5"/>
                </a:solidFill>
              </a:rPr>
              <a:t>18</a:t>
            </a:r>
          </a:p>
          <a:p>
            <a:pPr algn="ctr"/>
            <a:r>
              <a:rPr lang="en-US" sz="2199" dirty="0">
                <a:latin typeface="+mj-lt"/>
              </a:rPr>
              <a:t>Countries</a:t>
            </a:r>
          </a:p>
          <a:p>
            <a:pPr algn="ctr"/>
            <a:r>
              <a:rPr lang="en-US" sz="4400" dirty="0">
                <a:solidFill>
                  <a:srgbClr val="0073A5"/>
                </a:solidFill>
              </a:rPr>
              <a:t>9</a:t>
            </a:r>
          </a:p>
          <a:p>
            <a:pPr algn="ctr"/>
            <a:r>
              <a:rPr lang="en-US" sz="2199" dirty="0">
                <a:latin typeface="+mj-lt"/>
              </a:rPr>
              <a:t>IEEE Regions</a:t>
            </a:r>
          </a:p>
        </p:txBody>
      </p:sp>
      <p:pic>
        <p:nvPicPr>
          <p:cNvPr id="11" name="Picture 10">
            <a:extLst>
              <a:ext uri="{FF2B5EF4-FFF2-40B4-BE49-F238E27FC236}">
                <a16:creationId xmlns:a16="http://schemas.microsoft.com/office/drawing/2014/main" id="{8C600D9C-F9AB-44A0-A238-FA6EE1CF0C26}"/>
              </a:ext>
            </a:extLst>
          </p:cNvPr>
          <p:cNvPicPr>
            <a:picLocks noChangeAspect="1"/>
          </p:cNvPicPr>
          <p:nvPr/>
        </p:nvPicPr>
        <p:blipFill rotWithShape="1">
          <a:blip r:embed="rId2">
            <a:extLst>
              <a:ext uri="{28A0092B-C50C-407E-A947-70E740481C1C}">
                <a14:useLocalDpi xmlns:a14="http://schemas.microsoft.com/office/drawing/2010/main" val="0"/>
              </a:ext>
            </a:extLst>
          </a:blip>
          <a:srcRect l="1176" t="1719" r="812" b="1719"/>
          <a:stretch/>
        </p:blipFill>
        <p:spPr>
          <a:xfrm>
            <a:off x="577704" y="1478281"/>
            <a:ext cx="8760850" cy="4121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54773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5FF039-468D-40E4-8EBD-77329E1B9AD5}"/>
              </a:ext>
            </a:extLst>
          </p:cNvPr>
          <p:cNvGrpSpPr/>
          <p:nvPr/>
        </p:nvGrpSpPr>
        <p:grpSpPr>
          <a:xfrm>
            <a:off x="773845" y="1616215"/>
            <a:ext cx="2112427" cy="2525130"/>
            <a:chOff x="1322315" y="1103376"/>
            <a:chExt cx="2112426" cy="2525130"/>
          </a:xfrm>
        </p:grpSpPr>
        <p:pic>
          <p:nvPicPr>
            <p:cNvPr id="10" name="Graphic 9" descr="Group brainstorm">
              <a:extLst>
                <a:ext uri="{FF2B5EF4-FFF2-40B4-BE49-F238E27FC236}">
                  <a16:creationId xmlns:a16="http://schemas.microsoft.com/office/drawing/2014/main" id="{B417AA03-2632-4E9C-A3C5-F52BA50879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7411" y="1103376"/>
              <a:ext cx="707572" cy="707572"/>
            </a:xfrm>
            <a:prstGeom prst="rect">
              <a:avLst/>
            </a:prstGeom>
          </p:spPr>
        </p:pic>
        <p:sp>
          <p:nvSpPr>
            <p:cNvPr id="11" name="TextBox 10">
              <a:extLst>
                <a:ext uri="{FF2B5EF4-FFF2-40B4-BE49-F238E27FC236}">
                  <a16:creationId xmlns:a16="http://schemas.microsoft.com/office/drawing/2014/main" id="{94CCAE2C-3816-43B7-B5BB-8503C63EF994}"/>
                </a:ext>
              </a:extLst>
            </p:cNvPr>
            <p:cNvSpPr txBox="1"/>
            <p:nvPr/>
          </p:nvSpPr>
          <p:spPr>
            <a:xfrm>
              <a:off x="1383253" y="1950370"/>
              <a:ext cx="1915885"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Objective</a:t>
              </a:r>
            </a:p>
          </p:txBody>
        </p:sp>
        <p:sp>
          <p:nvSpPr>
            <p:cNvPr id="14" name="TextBox 13">
              <a:extLst>
                <a:ext uri="{FF2B5EF4-FFF2-40B4-BE49-F238E27FC236}">
                  <a16:creationId xmlns:a16="http://schemas.microsoft.com/office/drawing/2014/main" id="{A2D70482-BCEC-4338-BC81-51D9FAEF5E6A}"/>
                </a:ext>
              </a:extLst>
            </p:cNvPr>
            <p:cNvSpPr txBox="1"/>
            <p:nvPr/>
          </p:nvSpPr>
          <p:spPr>
            <a:xfrm>
              <a:off x="1322315" y="2612843"/>
              <a:ext cx="2112426" cy="1015663"/>
            </a:xfrm>
            <a:prstGeom prst="rect">
              <a:avLst/>
            </a:prstGeom>
            <a:noFill/>
          </p:spPr>
          <p:txBody>
            <a:bodyPr wrap="square" rtlCol="0">
              <a:spAutoFit/>
            </a:bodyPr>
            <a:lstStyle/>
            <a:p>
              <a:pPr algn="ctr"/>
              <a:r>
                <a:rPr lang="en-US" sz="2000" dirty="0">
                  <a:latin typeface="+mj-lt"/>
                  <a:ea typeface="Open Sans" panose="020B0606030504020204" pitchFamily="34" charset="0"/>
                  <a:cs typeface="Open Sans" panose="020B0606030504020204" pitchFamily="34" charset="0"/>
                </a:rPr>
                <a:t>Access experts promoting the field of sensors.</a:t>
              </a:r>
            </a:p>
          </p:txBody>
        </p:sp>
      </p:grpSp>
      <p:pic>
        <p:nvPicPr>
          <p:cNvPr id="16" name="Graphic 15" descr="Magnifying glass">
            <a:extLst>
              <a:ext uri="{FF2B5EF4-FFF2-40B4-BE49-F238E27FC236}">
                <a16:creationId xmlns:a16="http://schemas.microsoft.com/office/drawing/2014/main" id="{A3CA4C6B-6263-469B-BE6F-60B64BAF22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9953" y="1722943"/>
            <a:ext cx="554698" cy="554698"/>
          </a:xfrm>
          <a:prstGeom prst="rect">
            <a:avLst/>
          </a:prstGeom>
        </p:spPr>
      </p:pic>
      <p:sp>
        <p:nvSpPr>
          <p:cNvPr id="17" name="TextBox 16">
            <a:extLst>
              <a:ext uri="{FF2B5EF4-FFF2-40B4-BE49-F238E27FC236}">
                <a16:creationId xmlns:a16="http://schemas.microsoft.com/office/drawing/2014/main" id="{6FBF8AB3-97D8-4A87-B546-FDA436069621}"/>
              </a:ext>
            </a:extLst>
          </p:cNvPr>
          <p:cNvSpPr txBox="1"/>
          <p:nvPr/>
        </p:nvSpPr>
        <p:spPr>
          <a:xfrm>
            <a:off x="4431001" y="2461654"/>
            <a:ext cx="1752601"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Highlights</a:t>
            </a:r>
          </a:p>
        </p:txBody>
      </p:sp>
      <p:sp>
        <p:nvSpPr>
          <p:cNvPr id="2" name="Title 1">
            <a:extLst>
              <a:ext uri="{FF2B5EF4-FFF2-40B4-BE49-F238E27FC236}">
                <a16:creationId xmlns:a16="http://schemas.microsoft.com/office/drawing/2014/main" id="{703C1414-2F71-48D7-AF73-4D93F9560CCD}"/>
              </a:ext>
            </a:extLst>
          </p:cNvPr>
          <p:cNvSpPr>
            <a:spLocks noGrp="1"/>
          </p:cNvSpPr>
          <p:nvPr>
            <p:ph type="title"/>
          </p:nvPr>
        </p:nvSpPr>
        <p:spPr>
          <a:xfrm>
            <a:off x="838202" y="345385"/>
            <a:ext cx="6834810" cy="708165"/>
          </a:xfrm>
        </p:spPr>
        <p:txBody>
          <a:bodyPr>
            <a:normAutofit/>
          </a:bodyPr>
          <a:lstStyle/>
          <a:p>
            <a:r>
              <a:rPr lang="en-US" dirty="0"/>
              <a:t>Distinguished Lecturers Program 2021</a:t>
            </a:r>
          </a:p>
        </p:txBody>
      </p:sp>
      <p:sp>
        <p:nvSpPr>
          <p:cNvPr id="29" name="TextBox 28">
            <a:extLst>
              <a:ext uri="{FF2B5EF4-FFF2-40B4-BE49-F238E27FC236}">
                <a16:creationId xmlns:a16="http://schemas.microsoft.com/office/drawing/2014/main" id="{A7F0CEB6-C0F4-4221-9A19-605A75AB433C}"/>
              </a:ext>
            </a:extLst>
          </p:cNvPr>
          <p:cNvSpPr txBox="1"/>
          <p:nvPr/>
        </p:nvSpPr>
        <p:spPr>
          <a:xfrm>
            <a:off x="8442784" y="2461654"/>
            <a:ext cx="2397069"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Information</a:t>
            </a:r>
          </a:p>
        </p:txBody>
      </p:sp>
      <p:pic>
        <p:nvPicPr>
          <p:cNvPr id="30" name="Graphic 29" descr="Internet">
            <a:extLst>
              <a:ext uri="{FF2B5EF4-FFF2-40B4-BE49-F238E27FC236}">
                <a16:creationId xmlns:a16="http://schemas.microsoft.com/office/drawing/2014/main" id="{8135BA13-3840-4361-B2B0-7CB49884A7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4412" y="1583386"/>
            <a:ext cx="833808" cy="833808"/>
          </a:xfrm>
          <a:prstGeom prst="rect">
            <a:avLst/>
          </a:prstGeom>
        </p:spPr>
      </p:pic>
      <p:sp>
        <p:nvSpPr>
          <p:cNvPr id="33" name="TextBox 32">
            <a:extLst>
              <a:ext uri="{FF2B5EF4-FFF2-40B4-BE49-F238E27FC236}">
                <a16:creationId xmlns:a16="http://schemas.microsoft.com/office/drawing/2014/main" id="{56AA5CEE-BA33-4FA8-A3F0-E8EA0AB7D1DB}"/>
              </a:ext>
            </a:extLst>
          </p:cNvPr>
          <p:cNvSpPr txBox="1"/>
          <p:nvPr/>
        </p:nvSpPr>
        <p:spPr>
          <a:xfrm>
            <a:off x="7871452" y="3161526"/>
            <a:ext cx="3539728" cy="1759456"/>
          </a:xfrm>
          <a:prstGeom prst="rect">
            <a:avLst/>
          </a:prstGeom>
          <a:noFill/>
        </p:spPr>
        <p:txBody>
          <a:bodyPr wrap="square" rtlCol="0">
            <a:spAutoFit/>
          </a:bodyPr>
          <a:lstStyle/>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Request a Distinguished Lecturer for your event by visiting the website and filling out the form.</a:t>
            </a:r>
          </a:p>
          <a:p>
            <a:pP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Calls for new DLs are announced on the website and social media.</a:t>
            </a:r>
          </a:p>
        </p:txBody>
      </p:sp>
      <p:sp>
        <p:nvSpPr>
          <p:cNvPr id="34" name="TextBox 33">
            <a:extLst>
              <a:ext uri="{FF2B5EF4-FFF2-40B4-BE49-F238E27FC236}">
                <a16:creationId xmlns:a16="http://schemas.microsoft.com/office/drawing/2014/main" id="{D35AA79A-FEEE-48B3-9424-3482293872AD}"/>
              </a:ext>
            </a:extLst>
          </p:cNvPr>
          <p:cNvSpPr txBox="1"/>
          <p:nvPr/>
        </p:nvSpPr>
        <p:spPr>
          <a:xfrm>
            <a:off x="8571853" y="5020694"/>
            <a:ext cx="2431411" cy="400110"/>
          </a:xfrm>
          <a:prstGeom prst="rect">
            <a:avLst/>
          </a:prstGeom>
          <a:noFill/>
        </p:spPr>
        <p:txBody>
          <a:bodyPr wrap="square" rtlCol="0">
            <a:spAutoFit/>
          </a:bodyPr>
          <a:lstStyle/>
          <a:p>
            <a:pPr algn="ctr" defTabSz="457192">
              <a:spcBef>
                <a:spcPts val="1001"/>
              </a:spcBef>
              <a:buClr>
                <a:srgbClr val="0073A5"/>
              </a:buClr>
              <a:buSzPct val="80000"/>
              <a:defRPr/>
            </a:pPr>
            <a:r>
              <a:rPr lang="en-US" sz="2000" b="1" dirty="0">
                <a:solidFill>
                  <a:srgbClr val="015E88"/>
                </a:solidFill>
                <a:latin typeface="+mj-lt"/>
                <a:cs typeface="Arial" panose="020B0604020202020204" pitchFamily="34" charset="0"/>
              </a:rPr>
              <a:t>ieee-sensors.org/dlp</a:t>
            </a:r>
          </a:p>
        </p:txBody>
      </p:sp>
      <p:sp>
        <p:nvSpPr>
          <p:cNvPr id="37" name="TextBox 36">
            <a:extLst>
              <a:ext uri="{FF2B5EF4-FFF2-40B4-BE49-F238E27FC236}">
                <a16:creationId xmlns:a16="http://schemas.microsoft.com/office/drawing/2014/main" id="{EFE4E16E-5119-4193-B71D-3DE7D6BAE17F}"/>
              </a:ext>
            </a:extLst>
          </p:cNvPr>
          <p:cNvSpPr txBox="1"/>
          <p:nvPr/>
        </p:nvSpPr>
        <p:spPr>
          <a:xfrm>
            <a:off x="3537438" y="3167186"/>
            <a:ext cx="3539728" cy="1451679"/>
          </a:xfrm>
          <a:prstGeom prst="rect">
            <a:avLst/>
          </a:prstGeom>
          <a:noFill/>
        </p:spPr>
        <p:txBody>
          <a:bodyPr wrap="square" rtlCol="0">
            <a:spAutoFit/>
          </a:bodyPr>
          <a:lstStyle/>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Currently 10 DLs with various backgrounds and geo-locations</a:t>
            </a:r>
          </a:p>
          <a:p>
            <a:pPr algn="ctr" defTabSz="457192">
              <a:spcBef>
                <a:spcPts val="1001"/>
              </a:spcBef>
              <a:buClr>
                <a:srgbClr val="0073A5"/>
              </a:buClr>
              <a:buSzPct val="80000"/>
              <a:defRPr/>
            </a:pPr>
            <a:r>
              <a:rPr lang="en-US" sz="2000" dirty="0">
                <a:solidFill>
                  <a:prstClr val="black">
                    <a:lumMod val="75000"/>
                    <a:lumOff val="25000"/>
                  </a:prstClr>
                </a:solidFill>
                <a:latin typeface="+mj-lt"/>
                <a:cs typeface="Arial" panose="020B0604020202020204" pitchFamily="34" charset="0"/>
              </a:rPr>
              <a:t>Online Biography and Talk Titles (addition of video)</a:t>
            </a:r>
          </a:p>
        </p:txBody>
      </p:sp>
    </p:spTree>
    <p:extLst>
      <p:ext uri="{BB962C8B-B14F-4D97-AF65-F5344CB8AC3E}">
        <p14:creationId xmlns:p14="http://schemas.microsoft.com/office/powerpoint/2010/main" val="3155191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8226FB98-98C3-4CEE-A3BC-8EB66A0BBBD9}"/>
              </a:ext>
            </a:extLst>
          </p:cNvPr>
          <p:cNvSpPr/>
          <p:nvPr/>
        </p:nvSpPr>
        <p:spPr>
          <a:xfrm>
            <a:off x="314961" y="1524001"/>
            <a:ext cx="2695537" cy="4089678"/>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1705" t="9922" r="30467" b="26838"/>
          <a:stretch/>
        </p:blipFill>
        <p:spPr>
          <a:xfrm>
            <a:off x="1351042" y="1053948"/>
            <a:ext cx="826405" cy="1036155"/>
          </a:xfrm>
          <a:prstGeom prst="ellipse">
            <a:avLst/>
          </a:prstGeom>
          <a:blipFill>
            <a:blip r:embed="rId3">
              <a:alphaModFix amt="31000"/>
            </a:blip>
            <a:stretch>
              <a:fillRect t="127" b="-127"/>
            </a:stretch>
          </a:blipFill>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415252" y="2236830"/>
            <a:ext cx="2481355" cy="3376437"/>
          </a:xfrm>
          <a:prstGeom prst="rect">
            <a:avLst/>
          </a:prstGeom>
          <a:noFill/>
        </p:spPr>
        <p:txBody>
          <a:bodyPr wrap="square" rtlCol="0">
            <a:spAutoFit/>
          </a:bodyPr>
          <a:lstStyle/>
          <a:p>
            <a:pPr lvl="0" algn="ctr">
              <a:lnSpc>
                <a:spcPct val="107000"/>
              </a:lnSpc>
            </a:pP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Enakshi</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Bhattacharya</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Indian Institute of Technology Madras</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Chennai, India</a:t>
            </a:r>
          </a:p>
          <a:p>
            <a:pPr lvl="0" algn="ctr">
              <a:lnSpc>
                <a:spcPct val="107000"/>
              </a:lnSpc>
            </a:pPr>
            <a:endParaRPr lang="en-US" sz="1200"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MEMS Pressure Sensors</a:t>
            </a:r>
          </a:p>
          <a:p>
            <a:pPr lvl="0" algn="ctr">
              <a:lnSpc>
                <a:spcPct val="107000"/>
              </a:lnSpc>
            </a:pP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Calibri" panose="020F0502020204030204" pitchFamily="34" charset="0"/>
                <a:cs typeface="Times New Roman" panose="02020603050405020304" pitchFamily="18" charset="0"/>
              </a:rPr>
              <a:t>Miniaturised Electrochemical Silicon Biosensor System for the Detection of Triglycerides</a:t>
            </a:r>
            <a:endParaRPr lang="en-US" sz="11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101" i="1" dirty="0">
                <a:solidFill>
                  <a:sysClr val="windowText" lastClr="000000"/>
                </a:solidFill>
                <a:latin typeface="+mj-lt"/>
                <a:ea typeface="Calibri" panose="020F0502020204030204" pitchFamily="34" charset="0"/>
                <a:cs typeface="Times New Roman" panose="02020603050405020304" pitchFamily="18" charset="0"/>
              </a:rPr>
              <a:t> </a:t>
            </a:r>
            <a:endParaRPr lang="en-US" sz="1401" i="1" dirty="0">
              <a:solidFill>
                <a:sysClr val="windowText" lastClr="000000"/>
              </a:solidFill>
              <a:latin typeface="+mj-lt"/>
              <a:ea typeface="Calibri" panose="020F0502020204030204" pitchFamily="34"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Calibri" panose="020F0502020204030204" pitchFamily="34" charset="0"/>
                <a:cs typeface="Times New Roman" panose="02020603050405020304" pitchFamily="18" charset="0"/>
              </a:rPr>
              <a:t>High Sensitivity Bio-sensing in Liquids with Resonant Mode Cantilevers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3245679" y="1523999"/>
            <a:ext cx="2695537" cy="4089678"/>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522" r="9522"/>
          <a:stretch/>
        </p:blipFill>
        <p:spPr bwMode="auto">
          <a:xfrm>
            <a:off x="4181311" y="1053948"/>
            <a:ext cx="826405" cy="1036155"/>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3322138" y="2236829"/>
            <a:ext cx="2509702" cy="3017364"/>
          </a:xfrm>
          <a:prstGeom prst="rect">
            <a:avLst/>
          </a:prstGeom>
          <a:noFill/>
        </p:spPr>
        <p:txBody>
          <a:bodyPr wrap="square" rtlCol="0">
            <a:spAutoFit/>
          </a:bodyPr>
          <a:lstStyle/>
          <a:p>
            <a:pPr lvl="0" algn="ctr"/>
            <a:r>
              <a:rPr lang="en-IE" sz="2000" b="1" dirty="0">
                <a:latin typeface="+mj-lt"/>
              </a:rPr>
              <a:t>Giancarlo </a:t>
            </a:r>
            <a:r>
              <a:rPr lang="en-IE" sz="2000" b="1" dirty="0" err="1">
                <a:latin typeface="+mj-lt"/>
              </a:rPr>
              <a:t>Fortino</a:t>
            </a:r>
            <a:endParaRPr lang="en-IE" sz="2000" b="1" dirty="0">
              <a:latin typeface="+mj-lt"/>
            </a:endParaRPr>
          </a:p>
          <a:p>
            <a:pPr lvl="0" algn="ctr"/>
            <a:r>
              <a:rPr lang="en-US" sz="1600" dirty="0">
                <a:latin typeface="+mj-lt"/>
              </a:rPr>
              <a:t>University of Calabria</a:t>
            </a:r>
          </a:p>
          <a:p>
            <a:pPr lvl="0" algn="ctr"/>
            <a:r>
              <a:rPr lang="en-US" sz="1600" dirty="0" err="1">
                <a:latin typeface="+mj-lt"/>
              </a:rPr>
              <a:t>Rende</a:t>
            </a:r>
            <a:r>
              <a:rPr lang="en-US" sz="1600" dirty="0">
                <a:latin typeface="+mj-lt"/>
              </a:rPr>
              <a:t>, Italy</a:t>
            </a:r>
            <a:endParaRPr lang="en-IE" sz="1401" dirty="0">
              <a:latin typeface="+mj-lt"/>
            </a:endParaRPr>
          </a:p>
          <a:p>
            <a:pPr lvl="0" algn="ctr"/>
            <a:endParaRPr lang="en-US" sz="1401" i="1" dirty="0">
              <a:latin typeface="+mj-lt"/>
            </a:endParaRPr>
          </a:p>
          <a:p>
            <a:pPr lvl="0" algn="ctr"/>
            <a:r>
              <a:rPr lang="en-US" sz="1401" i="1" dirty="0">
                <a:latin typeface="+mj-lt"/>
              </a:rPr>
              <a:t>Wearable Computing Systems based on Body Sensor Networks: State-of-the-art and Future Research Challenges</a:t>
            </a:r>
          </a:p>
          <a:p>
            <a:pPr lvl="0" algn="ctr"/>
            <a:endParaRPr lang="en-US" sz="1200" i="1" dirty="0">
              <a:latin typeface="+mj-lt"/>
            </a:endParaRPr>
          </a:p>
          <a:p>
            <a:pPr lvl="0" algn="ctr"/>
            <a:r>
              <a:rPr lang="en-US" sz="1401" i="1" dirty="0">
                <a:latin typeface="+mj-lt"/>
              </a:rPr>
              <a:t>Collaborative Body Sensor Networks and Their Application for Pervasive Humans’ Tracing to combat Pandemics</a:t>
            </a:r>
          </a:p>
        </p:txBody>
      </p:sp>
      <p:sp>
        <p:nvSpPr>
          <p:cNvPr id="12" name="Rectangle: Diagonal Corners Rounded 11">
            <a:extLst>
              <a:ext uri="{FF2B5EF4-FFF2-40B4-BE49-F238E27FC236}">
                <a16:creationId xmlns:a16="http://schemas.microsoft.com/office/drawing/2014/main" id="{B371B009-6A8D-4E3A-833D-E13A705F38AA}"/>
              </a:ext>
            </a:extLst>
          </p:cNvPr>
          <p:cNvSpPr/>
          <p:nvPr/>
        </p:nvSpPr>
        <p:spPr>
          <a:xfrm>
            <a:off x="6178537" y="1523999"/>
            <a:ext cx="2695537" cy="408967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rotWithShape="1">
          <a:blip r:embed="rId6">
            <a:extLst>
              <a:ext uri="{28A0092B-C50C-407E-A947-70E740481C1C}">
                <a14:useLocalDpi xmlns:a14="http://schemas.microsoft.com/office/drawing/2010/main" val="0"/>
              </a:ext>
            </a:extLst>
          </a:blip>
          <a:srcRect l="9695" t="9376" r="12532" b="12850"/>
          <a:stretch/>
        </p:blipFill>
        <p:spPr>
          <a:xfrm>
            <a:off x="7112030" y="1064720"/>
            <a:ext cx="822960" cy="1033273"/>
          </a:xfrm>
          <a:prstGeom prst="ellipse">
            <a:avLst/>
          </a:prstGeom>
          <a:ln w="38100" cap="rnd">
            <a:solidFill>
              <a:schemeClr val="bg1"/>
            </a:solidFill>
          </a:ln>
          <a:effectLst/>
        </p:spPr>
      </p:pic>
      <p:sp>
        <p:nvSpPr>
          <p:cNvPr id="35" name="TextBox 34">
            <a:extLst>
              <a:ext uri="{FF2B5EF4-FFF2-40B4-BE49-F238E27FC236}">
                <a16:creationId xmlns:a16="http://schemas.microsoft.com/office/drawing/2014/main" id="{9CCFA140-80C8-41EB-8B29-4FDAF39EB7D5}"/>
              </a:ext>
            </a:extLst>
          </p:cNvPr>
          <p:cNvSpPr txBox="1"/>
          <p:nvPr/>
        </p:nvSpPr>
        <p:spPr>
          <a:xfrm>
            <a:off x="6279549" y="2273224"/>
            <a:ext cx="2493498" cy="1816138"/>
          </a:xfrm>
          <a:prstGeom prst="rect">
            <a:avLst/>
          </a:prstGeom>
          <a:noFill/>
        </p:spPr>
        <p:txBody>
          <a:bodyPr wrap="square" rtlCol="0">
            <a:spAutoFit/>
          </a:bodyPr>
          <a:lstStyle/>
          <a:p>
            <a:pPr lvl="0" algn="ctr"/>
            <a:r>
              <a:rPr lang="en-IE" sz="2000" b="1" dirty="0">
                <a:latin typeface="+mj-lt"/>
              </a:rPr>
              <a:t>Vladimir </a:t>
            </a:r>
            <a:r>
              <a:rPr lang="en-IE" sz="2000" b="1" dirty="0" err="1">
                <a:latin typeface="+mj-lt"/>
              </a:rPr>
              <a:t>Lumelsky</a:t>
            </a:r>
            <a:endParaRPr lang="en-IE" sz="2000" b="1" dirty="0">
              <a:latin typeface="+mj-lt"/>
            </a:endParaRPr>
          </a:p>
          <a:p>
            <a:pPr lvl="0" algn="ctr"/>
            <a:r>
              <a:rPr lang="en-US" sz="1600" dirty="0">
                <a:latin typeface="+mj-lt"/>
              </a:rPr>
              <a:t>NASA – Goddard Space Flight Center</a:t>
            </a:r>
          </a:p>
          <a:p>
            <a:pPr lvl="0" algn="ctr"/>
            <a:r>
              <a:rPr lang="en-US" sz="1600" dirty="0">
                <a:latin typeface="+mj-lt"/>
              </a:rPr>
              <a:t>Greenbelt, MD, USA</a:t>
            </a:r>
          </a:p>
          <a:p>
            <a:pPr lvl="0" algn="ctr"/>
            <a:endParaRPr lang="en-US" sz="1600" dirty="0">
              <a:latin typeface="+mj-lt"/>
            </a:endParaRPr>
          </a:p>
          <a:p>
            <a:pPr algn="ctr"/>
            <a:r>
              <a:rPr lang="en-US" sz="1401" i="1" dirty="0">
                <a:latin typeface="+mj-lt"/>
              </a:rPr>
              <a:t>Human-Robot Interaction and Human-Robot Teams </a:t>
            </a:r>
            <a:endParaRPr lang="en-IE" sz="1401" i="1" dirty="0">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9024586"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Lecturers Program | Class of 2021-2023</a:t>
            </a:r>
          </a:p>
        </p:txBody>
      </p:sp>
      <p:sp>
        <p:nvSpPr>
          <p:cNvPr id="27" name="Rectangle: Diagonal Corners Rounded 26">
            <a:extLst>
              <a:ext uri="{FF2B5EF4-FFF2-40B4-BE49-F238E27FC236}">
                <a16:creationId xmlns:a16="http://schemas.microsoft.com/office/drawing/2014/main" id="{E1A06F5E-9675-444C-A45D-2DEE4CAFC418}"/>
              </a:ext>
            </a:extLst>
          </p:cNvPr>
          <p:cNvSpPr/>
          <p:nvPr/>
        </p:nvSpPr>
        <p:spPr>
          <a:xfrm>
            <a:off x="9116199" y="1523999"/>
            <a:ext cx="2695535" cy="4089678"/>
          </a:xfrm>
          <a:prstGeom prst="round2Diag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8" name="Picture 27">
            <a:extLst>
              <a:ext uri="{FF2B5EF4-FFF2-40B4-BE49-F238E27FC236}">
                <a16:creationId xmlns:a16="http://schemas.microsoft.com/office/drawing/2014/main" id="{036C22D9-F8B7-407F-8A4B-35F35A0C6D18}"/>
              </a:ext>
            </a:extLst>
          </p:cNvPr>
          <p:cNvPicPr>
            <a:picLocks/>
          </p:cNvPicPr>
          <p:nvPr/>
        </p:nvPicPr>
        <p:blipFill rotWithShape="1">
          <a:blip r:embed="rId7">
            <a:extLst>
              <a:ext uri="{28A0092B-C50C-407E-A947-70E740481C1C}">
                <a14:useLocalDpi xmlns:a14="http://schemas.microsoft.com/office/drawing/2010/main" val="0"/>
              </a:ext>
            </a:extLst>
          </a:blip>
          <a:srcRect l="24318" t="1315" r="35104" b="12271"/>
          <a:stretch/>
        </p:blipFill>
        <p:spPr>
          <a:xfrm>
            <a:off x="10056039" y="1056829"/>
            <a:ext cx="826405" cy="1033273"/>
          </a:xfrm>
          <a:prstGeom prst="ellipse">
            <a:avLst/>
          </a:prstGeom>
          <a:ln w="38100" cap="rnd">
            <a:solidFill>
              <a:schemeClr val="bg1"/>
            </a:solidFill>
          </a:ln>
          <a:effectLst/>
        </p:spPr>
      </p:pic>
      <p:sp>
        <p:nvSpPr>
          <p:cNvPr id="33" name="TextBox 32">
            <a:extLst>
              <a:ext uri="{FF2B5EF4-FFF2-40B4-BE49-F238E27FC236}">
                <a16:creationId xmlns:a16="http://schemas.microsoft.com/office/drawing/2014/main" id="{13535720-69E2-4A36-A3E6-C44CB6858075}"/>
              </a:ext>
            </a:extLst>
          </p:cNvPr>
          <p:cNvSpPr txBox="1"/>
          <p:nvPr/>
        </p:nvSpPr>
        <p:spPr>
          <a:xfrm>
            <a:off x="9217220" y="2273221"/>
            <a:ext cx="2493496" cy="1539268"/>
          </a:xfrm>
          <a:prstGeom prst="rect">
            <a:avLst/>
          </a:prstGeom>
          <a:noFill/>
        </p:spPr>
        <p:txBody>
          <a:bodyPr wrap="square" rtlCol="0">
            <a:spAutoFit/>
          </a:bodyPr>
          <a:lstStyle/>
          <a:p>
            <a:pPr lvl="0" algn="ctr"/>
            <a:r>
              <a:rPr lang="en-IE" sz="2000" b="1" dirty="0" err="1">
                <a:latin typeface="+mj-lt"/>
              </a:rPr>
              <a:t>Arokia</a:t>
            </a:r>
            <a:r>
              <a:rPr lang="en-IE" sz="2000" b="1" dirty="0">
                <a:latin typeface="+mj-lt"/>
              </a:rPr>
              <a:t> Nathan</a:t>
            </a:r>
          </a:p>
          <a:p>
            <a:pPr lvl="0" algn="ctr"/>
            <a:r>
              <a:rPr lang="en-US" sz="1600" dirty="0">
                <a:latin typeface="+mj-lt"/>
              </a:rPr>
              <a:t>University of Cambridge</a:t>
            </a:r>
          </a:p>
          <a:p>
            <a:pPr lvl="0" algn="ctr"/>
            <a:r>
              <a:rPr lang="en-US" sz="1600" dirty="0">
                <a:latin typeface="+mj-lt"/>
              </a:rPr>
              <a:t>Cambridge, England</a:t>
            </a:r>
          </a:p>
          <a:p>
            <a:pPr lvl="0" algn="ctr"/>
            <a:endParaRPr lang="en-US" sz="1401" dirty="0">
              <a:latin typeface="+mj-lt"/>
            </a:endParaRPr>
          </a:p>
          <a:p>
            <a:pPr lvl="0" algn="ctr"/>
            <a:r>
              <a:rPr lang="en-US" sz="1401" i="1" dirty="0">
                <a:latin typeface="+mj-lt"/>
              </a:rPr>
              <a:t>Ultra Low Power Sensor Interfaces for IoT </a:t>
            </a:r>
            <a:endParaRPr lang="en-IE" sz="1401" i="1"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174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B371B009-6A8D-4E3A-833D-E13A705F38AA}"/>
              </a:ext>
            </a:extLst>
          </p:cNvPr>
          <p:cNvSpPr/>
          <p:nvPr/>
        </p:nvSpPr>
        <p:spPr>
          <a:xfrm>
            <a:off x="8289984" y="165720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1" name="Picture 30">
            <a:extLst>
              <a:ext uri="{FF2B5EF4-FFF2-40B4-BE49-F238E27FC236}">
                <a16:creationId xmlns:a16="http://schemas.microsoft.com/office/drawing/2014/main" id="{24027299-8DC0-40F1-A9A5-5370E4A4F14C}"/>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293038" y="1165171"/>
            <a:ext cx="886967" cy="1051561"/>
          </a:xfrm>
          <a:prstGeom prst="ellipse">
            <a:avLst/>
          </a:prstGeom>
          <a:ln w="38100" cap="rnd">
            <a:solidFill>
              <a:schemeClr val="bg1"/>
            </a:solidFill>
          </a:ln>
          <a:effectLst/>
        </p:spPr>
      </p:pic>
      <p:sp>
        <p:nvSpPr>
          <p:cNvPr id="10" name="Rectangle: Diagonal Corners Rounded 9">
            <a:extLst>
              <a:ext uri="{FF2B5EF4-FFF2-40B4-BE49-F238E27FC236}">
                <a16:creationId xmlns:a16="http://schemas.microsoft.com/office/drawing/2014/main" id="{8226FB98-98C3-4CEE-A3BC-8EB66A0BBBD9}"/>
              </a:ext>
            </a:extLst>
          </p:cNvPr>
          <p:cNvSpPr/>
          <p:nvPr/>
        </p:nvSpPr>
        <p:spPr>
          <a:xfrm>
            <a:off x="979136" y="165366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29" name="Picture 28">
            <a:extLst>
              <a:ext uri="{FF2B5EF4-FFF2-40B4-BE49-F238E27FC236}">
                <a16:creationId xmlns:a16="http://schemas.microsoft.com/office/drawing/2014/main" id="{FF16A84C-FF92-4717-9BF0-11BE7F349117}"/>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10692" t="19" r="4510" b="15184"/>
          <a:stretch/>
        </p:blipFill>
        <p:spPr>
          <a:xfrm>
            <a:off x="1982189" y="1168933"/>
            <a:ext cx="886967" cy="1051561"/>
          </a:xfrm>
          <a:prstGeom prst="ellipse">
            <a:avLst/>
          </a:prstGeom>
          <a:ln w="38100" cap="rnd">
            <a:solidFill>
              <a:schemeClr val="bg1"/>
            </a:solidFill>
          </a:ln>
          <a:effectLst/>
        </p:spPr>
      </p:pic>
      <p:sp>
        <p:nvSpPr>
          <p:cNvPr id="32" name="TextBox 31">
            <a:extLst>
              <a:ext uri="{FF2B5EF4-FFF2-40B4-BE49-F238E27FC236}">
                <a16:creationId xmlns:a16="http://schemas.microsoft.com/office/drawing/2014/main" id="{5FD230F1-40A8-4BC5-9C31-3130100D9733}"/>
              </a:ext>
            </a:extLst>
          </p:cNvPr>
          <p:cNvSpPr txBox="1"/>
          <p:nvPr/>
        </p:nvSpPr>
        <p:spPr>
          <a:xfrm>
            <a:off x="1119487" y="2479177"/>
            <a:ext cx="2612371" cy="2585644"/>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Jürgen </a:t>
            </a:r>
            <a:r>
              <a:rPr lang="en-IE" sz="2000" b="1" dirty="0" err="1">
                <a:solidFill>
                  <a:sysClr val="windowText" lastClr="000000"/>
                </a:solidFill>
                <a:latin typeface="+mj-lt"/>
                <a:ea typeface="Times New Roman" panose="02020603050405020304" pitchFamily="18" charset="0"/>
                <a:cs typeface="Times New Roman" panose="02020603050405020304" pitchFamily="18" charset="0"/>
              </a:rPr>
              <a:t>Kosel</a:t>
            </a:r>
            <a:r>
              <a:rPr lang="en-IE" sz="2000" b="1" dirty="0">
                <a:solidFill>
                  <a:sysClr val="windowText" lastClr="000000"/>
                </a:solidFill>
                <a:latin typeface="+mj-lt"/>
                <a:ea typeface="Times New Roman" panose="02020603050405020304" pitchFamily="18" charset="0"/>
                <a:cs typeface="Times New Roman" panose="02020603050405020304" pitchFamily="18" charset="0"/>
              </a:rPr>
              <a:t> </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King Abdullah University of Science and Technology</a:t>
            </a:r>
          </a:p>
          <a:p>
            <a:pPr lvl="0" algn="ctr">
              <a:lnSpc>
                <a:spcPct val="107000"/>
              </a:lnSpc>
            </a:pPr>
            <a:r>
              <a:rPr lang="en-US" sz="1600" dirty="0" err="1">
                <a:solidFill>
                  <a:sysClr val="windowText" lastClr="000000"/>
                </a:solidFill>
                <a:latin typeface="+mj-lt"/>
                <a:ea typeface="Times New Roman" panose="02020603050405020304" pitchFamily="18" charset="0"/>
                <a:cs typeface="Times New Roman" panose="02020603050405020304" pitchFamily="18" charset="0"/>
              </a:rPr>
              <a:t>Thuwal</a:t>
            </a:r>
            <a:r>
              <a:rPr lang="en-US" sz="1600" dirty="0">
                <a:solidFill>
                  <a:sysClr val="windowText" lastClr="000000"/>
                </a:solidFill>
                <a:latin typeface="+mj-lt"/>
                <a:ea typeface="Times New Roman" panose="02020603050405020304" pitchFamily="18" charset="0"/>
                <a:cs typeface="Times New Roman" panose="02020603050405020304" pitchFamily="18" charset="0"/>
              </a:rPr>
              <a:t>, Saudi Arabia</a:t>
            </a:r>
          </a:p>
          <a:p>
            <a:pPr lvl="0" algn="ctr">
              <a:lnSpc>
                <a:spcPct val="107000"/>
              </a:lnSpc>
            </a:pPr>
            <a:endParaRPr lang="en-US" sz="140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Wearable Magnetic Skins and Sensors</a:t>
            </a:r>
          </a:p>
          <a:p>
            <a:pPr lvl="0" algn="ctr">
              <a:lnSpc>
                <a:spcPct val="107000"/>
              </a:lnSpc>
            </a:pPr>
            <a:endParaRPr lang="en-US" sz="1401" i="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Wearable Printed Graphene Sensors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4593528" y="1653666"/>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pic>
        <p:nvPicPr>
          <p:cNvPr id="30" name="Picture 7">
            <a:extLst>
              <a:ext uri="{FF2B5EF4-FFF2-40B4-BE49-F238E27FC236}">
                <a16:creationId xmlns:a16="http://schemas.microsoft.com/office/drawing/2014/main" id="{BCE25247-04C1-4E61-ACD0-B99E87EDD43D}"/>
              </a:ext>
            </a:extLst>
          </p:cNvPr>
          <p:cNvPicPr>
            <a:picLocks noChangeArrowheads="1"/>
          </p:cNvPicPr>
          <p:nvPr/>
        </p:nvPicPr>
        <p:blipFill rotWithShape="1">
          <a:blip r:embed="rId4">
            <a:extLst>
              <a:ext uri="{28A0092B-C50C-407E-A947-70E740481C1C}">
                <a14:useLocalDpi xmlns:a14="http://schemas.microsoft.com/office/drawing/2010/main" val="0"/>
              </a:ext>
            </a:extLst>
          </a:blip>
          <a:srcRect l="3794" t="2007" r="12699" b="14486"/>
          <a:stretch/>
        </p:blipFill>
        <p:spPr bwMode="auto">
          <a:xfrm>
            <a:off x="5652517" y="1168933"/>
            <a:ext cx="886967" cy="1051561"/>
          </a:xfrm>
          <a:prstGeom prst="ellipse">
            <a:avLst/>
          </a:prstGeom>
          <a:ln w="38100"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35B6372-9DAC-4C94-BB45-F2724138F10F}"/>
              </a:ext>
            </a:extLst>
          </p:cNvPr>
          <p:cNvSpPr txBox="1"/>
          <p:nvPr/>
        </p:nvSpPr>
        <p:spPr>
          <a:xfrm>
            <a:off x="4511460" y="2479183"/>
            <a:ext cx="3057210" cy="3140475"/>
          </a:xfrm>
          <a:prstGeom prst="rect">
            <a:avLst/>
          </a:prstGeom>
          <a:noFill/>
        </p:spPr>
        <p:txBody>
          <a:bodyPr wrap="square" rtlCol="0">
            <a:spAutoFit/>
          </a:bodyPr>
          <a:lstStyle/>
          <a:p>
            <a:pPr lvl="0" algn="ctr"/>
            <a:r>
              <a:rPr lang="en-IE" sz="2000" b="1" dirty="0">
                <a:latin typeface="+mj-lt"/>
              </a:rPr>
              <a:t>Subhas Chandra Mukhopadhyay</a:t>
            </a:r>
          </a:p>
          <a:p>
            <a:pPr lvl="0" algn="ctr"/>
            <a:r>
              <a:rPr lang="en-IE" sz="1600" dirty="0">
                <a:latin typeface="+mj-lt"/>
              </a:rPr>
              <a:t>Macquarie University</a:t>
            </a:r>
          </a:p>
          <a:p>
            <a:pPr lvl="0" algn="ctr"/>
            <a:r>
              <a:rPr lang="en-IE" sz="1600" dirty="0">
                <a:latin typeface="+mj-lt"/>
              </a:rPr>
              <a:t>Sydney, Australia</a:t>
            </a:r>
          </a:p>
          <a:p>
            <a:pPr lvl="0" algn="ctr"/>
            <a:endParaRPr lang="en-IE" sz="1401" dirty="0">
              <a:latin typeface="+mj-lt"/>
            </a:endParaRPr>
          </a:p>
          <a:p>
            <a:pPr lvl="0" algn="ctr"/>
            <a:r>
              <a:rPr lang="en-IE" sz="1401" i="1" dirty="0">
                <a:latin typeface="+mj-lt"/>
              </a:rPr>
              <a:t>IoT and WSN for Health and Home Management</a:t>
            </a:r>
          </a:p>
          <a:p>
            <a:pPr lvl="0" algn="ctr"/>
            <a:endParaRPr lang="en-IE" sz="1401" i="1" dirty="0">
              <a:latin typeface="+mj-lt"/>
            </a:endParaRPr>
          </a:p>
          <a:p>
            <a:pPr lvl="0" algn="ctr"/>
            <a:r>
              <a:rPr lang="en-IE" sz="1401" i="1" dirty="0">
                <a:latin typeface="+mj-lt"/>
              </a:rPr>
              <a:t>WSN, Smart Homes, and Intelligent Buildings: From sensors to computing</a:t>
            </a:r>
          </a:p>
          <a:p>
            <a:pPr lvl="0" algn="ctr"/>
            <a:endParaRPr lang="en-IE" sz="1401" i="1" dirty="0">
              <a:latin typeface="+mj-lt"/>
            </a:endParaRPr>
          </a:p>
          <a:p>
            <a:pPr lvl="0" algn="ctr"/>
            <a:r>
              <a:rPr lang="en-US" sz="1401" i="1" dirty="0">
                <a:latin typeface="+mj-lt"/>
              </a:rPr>
              <a:t>Trends for Wearable and Medical Devices</a:t>
            </a:r>
          </a:p>
        </p:txBody>
      </p:sp>
      <p:sp>
        <p:nvSpPr>
          <p:cNvPr id="35" name="TextBox 34">
            <a:extLst>
              <a:ext uri="{FF2B5EF4-FFF2-40B4-BE49-F238E27FC236}">
                <a16:creationId xmlns:a16="http://schemas.microsoft.com/office/drawing/2014/main" id="{9CCFA140-80C8-41EB-8B29-4FDAF39EB7D5}"/>
              </a:ext>
            </a:extLst>
          </p:cNvPr>
          <p:cNvSpPr txBox="1"/>
          <p:nvPr/>
        </p:nvSpPr>
        <p:spPr>
          <a:xfrm>
            <a:off x="8398407" y="2516112"/>
            <a:ext cx="2676233" cy="2401555"/>
          </a:xfrm>
          <a:prstGeom prst="rect">
            <a:avLst/>
          </a:prstGeom>
          <a:noFill/>
        </p:spPr>
        <p:txBody>
          <a:bodyPr wrap="square" rtlCol="0">
            <a:spAutoFit/>
          </a:bodyPr>
          <a:lstStyle/>
          <a:p>
            <a:pPr lvl="0" algn="ctr"/>
            <a:r>
              <a:rPr lang="en-IE" sz="2000" b="1" dirty="0">
                <a:latin typeface="+mj-lt"/>
              </a:rPr>
              <a:t>Ashwin A. </a:t>
            </a:r>
            <a:r>
              <a:rPr lang="en-IE" sz="2000" b="1" dirty="0" err="1">
                <a:latin typeface="+mj-lt"/>
              </a:rPr>
              <a:t>Seshia</a:t>
            </a:r>
            <a:r>
              <a:rPr lang="en-IE" sz="2000" b="1" dirty="0">
                <a:latin typeface="+mj-lt"/>
              </a:rPr>
              <a:t> </a:t>
            </a:r>
          </a:p>
          <a:p>
            <a:pPr lvl="0" algn="ctr"/>
            <a:r>
              <a:rPr lang="en-US" sz="1600" dirty="0">
                <a:latin typeface="+mj-lt"/>
              </a:rPr>
              <a:t>University of Cambridge</a:t>
            </a:r>
          </a:p>
          <a:p>
            <a:pPr lvl="0" algn="ctr"/>
            <a:r>
              <a:rPr lang="en-US" sz="1600" dirty="0">
                <a:latin typeface="+mj-lt"/>
              </a:rPr>
              <a:t>Cambridge, England</a:t>
            </a:r>
          </a:p>
          <a:p>
            <a:pPr lvl="0" algn="ctr"/>
            <a:endParaRPr lang="en-US" sz="1401" dirty="0">
              <a:latin typeface="+mj-lt"/>
            </a:endParaRPr>
          </a:p>
          <a:p>
            <a:pPr lvl="0" algn="ctr"/>
            <a:r>
              <a:rPr lang="en-US" sz="1401" i="1" dirty="0">
                <a:latin typeface="+mj-lt"/>
              </a:rPr>
              <a:t>Vibrating Beam MEMS Accelerometers for Gravity and Seismic Measurements</a:t>
            </a:r>
          </a:p>
          <a:p>
            <a:pPr lvl="0" algn="ctr"/>
            <a:endParaRPr lang="en-US" sz="1401" i="1" dirty="0">
              <a:latin typeface="+mj-lt"/>
            </a:endParaRPr>
          </a:p>
          <a:p>
            <a:pPr lvl="0" algn="ctr"/>
            <a:r>
              <a:rPr lang="en-US" sz="1401" i="1" dirty="0">
                <a:latin typeface="+mj-lt"/>
              </a:rPr>
              <a:t>Nonlinear Dynamics in Microelectromechanical Systems</a:t>
            </a:r>
            <a:endParaRPr lang="en-IE" sz="1401" i="1" dirty="0">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9024586"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Lecturers Program | Class of 2020-2022</a:t>
            </a:r>
          </a:p>
        </p:txBody>
      </p:sp>
    </p:spTree>
    <p:extLst>
      <p:ext uri="{BB962C8B-B14F-4D97-AF65-F5344CB8AC3E}">
        <p14:creationId xmlns:p14="http://schemas.microsoft.com/office/powerpoint/2010/main" val="423315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B371B009-6A8D-4E3A-833D-E13A705F38AA}"/>
              </a:ext>
            </a:extLst>
          </p:cNvPr>
          <p:cNvSpPr/>
          <p:nvPr/>
        </p:nvSpPr>
        <p:spPr>
          <a:xfrm>
            <a:off x="8289984" y="165720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10" name="Rectangle: Diagonal Corners Rounded 9">
            <a:extLst>
              <a:ext uri="{FF2B5EF4-FFF2-40B4-BE49-F238E27FC236}">
                <a16:creationId xmlns:a16="http://schemas.microsoft.com/office/drawing/2014/main" id="{8226FB98-98C3-4CEE-A3BC-8EB66A0BBBD9}"/>
              </a:ext>
            </a:extLst>
          </p:cNvPr>
          <p:cNvSpPr/>
          <p:nvPr/>
        </p:nvSpPr>
        <p:spPr>
          <a:xfrm>
            <a:off x="979136" y="165366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2" name="TextBox 31">
            <a:extLst>
              <a:ext uri="{FF2B5EF4-FFF2-40B4-BE49-F238E27FC236}">
                <a16:creationId xmlns:a16="http://schemas.microsoft.com/office/drawing/2014/main" id="{5FD230F1-40A8-4BC5-9C31-3130100D9733}"/>
              </a:ext>
            </a:extLst>
          </p:cNvPr>
          <p:cNvSpPr txBox="1"/>
          <p:nvPr/>
        </p:nvSpPr>
        <p:spPr>
          <a:xfrm>
            <a:off x="1119487" y="2479177"/>
            <a:ext cx="2612371" cy="2091535"/>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Ravinder Dahiya</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University of Glasgow</a:t>
            </a:r>
          </a:p>
          <a:p>
            <a:pPr lvl="0" algn="ctr">
              <a:lnSpc>
                <a:spcPct val="107000"/>
              </a:lnSpc>
            </a:pPr>
            <a:r>
              <a:rPr lang="en-US" sz="1600" dirty="0">
                <a:solidFill>
                  <a:sysClr val="windowText" lastClr="000000"/>
                </a:solidFill>
                <a:latin typeface="+mj-lt"/>
                <a:ea typeface="Times New Roman" panose="02020603050405020304" pitchFamily="18" charset="0"/>
                <a:cs typeface="Times New Roman" panose="02020603050405020304" pitchFamily="18" charset="0"/>
              </a:rPr>
              <a:t>Glasgow, Scotland</a:t>
            </a:r>
          </a:p>
          <a:p>
            <a:pPr lvl="0" algn="ctr">
              <a:lnSpc>
                <a:spcPct val="107000"/>
              </a:lnSpc>
            </a:pPr>
            <a:endParaRPr lang="en-US" sz="140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Large Area Electronic Skin</a:t>
            </a:r>
          </a:p>
          <a:p>
            <a:pPr lvl="0" algn="ctr">
              <a:lnSpc>
                <a:spcPct val="107000"/>
              </a:lnSpc>
            </a:pPr>
            <a:endParaRPr lang="en-US" sz="1401" i="1" dirty="0">
              <a:solidFill>
                <a:sysClr val="windowText" lastClr="000000"/>
              </a:solidFill>
              <a:latin typeface="+mj-lt"/>
              <a:ea typeface="Times New Roman" panose="02020603050405020304" pitchFamily="18" charset="0"/>
              <a:cs typeface="Times New Roman" panose="02020603050405020304" pitchFamily="18" charset="0"/>
            </a:endParaRPr>
          </a:p>
          <a:p>
            <a:pPr lvl="0" algn="ctr">
              <a:lnSpc>
                <a:spcPct val="107000"/>
              </a:lnSpc>
            </a:pPr>
            <a:r>
              <a:rPr lang="en-US" sz="1401" i="1" dirty="0">
                <a:solidFill>
                  <a:sysClr val="windowText" lastClr="000000"/>
                </a:solidFill>
                <a:latin typeface="+mj-lt"/>
                <a:ea typeface="Times New Roman" panose="02020603050405020304" pitchFamily="18" charset="0"/>
                <a:cs typeface="Times New Roman" panose="02020603050405020304" pitchFamily="18" charset="0"/>
              </a:rPr>
              <a:t>Tactile Skin in Robotics and Medical Applications</a:t>
            </a:r>
          </a:p>
        </p:txBody>
      </p:sp>
      <p:sp>
        <p:nvSpPr>
          <p:cNvPr id="11" name="Rectangle: Diagonal Corners Rounded 10">
            <a:extLst>
              <a:ext uri="{FF2B5EF4-FFF2-40B4-BE49-F238E27FC236}">
                <a16:creationId xmlns:a16="http://schemas.microsoft.com/office/drawing/2014/main" id="{1DDDD090-6025-490A-AB94-1A2CF7D043E2}"/>
              </a:ext>
            </a:extLst>
          </p:cNvPr>
          <p:cNvSpPr/>
          <p:nvPr/>
        </p:nvSpPr>
        <p:spPr>
          <a:xfrm>
            <a:off x="4593528" y="1653666"/>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34" name="TextBox 33">
            <a:extLst>
              <a:ext uri="{FF2B5EF4-FFF2-40B4-BE49-F238E27FC236}">
                <a16:creationId xmlns:a16="http://schemas.microsoft.com/office/drawing/2014/main" id="{C35B6372-9DAC-4C94-BB45-F2724138F10F}"/>
              </a:ext>
            </a:extLst>
          </p:cNvPr>
          <p:cNvSpPr txBox="1"/>
          <p:nvPr/>
        </p:nvSpPr>
        <p:spPr>
          <a:xfrm>
            <a:off x="4511460" y="2479179"/>
            <a:ext cx="3057210" cy="2401555"/>
          </a:xfrm>
          <a:prstGeom prst="rect">
            <a:avLst/>
          </a:prstGeom>
          <a:noFill/>
        </p:spPr>
        <p:txBody>
          <a:bodyPr wrap="square" rtlCol="0">
            <a:spAutoFit/>
          </a:bodyPr>
          <a:lstStyle/>
          <a:p>
            <a:pPr lvl="0" algn="ctr"/>
            <a:r>
              <a:rPr lang="en-IE" sz="2000" b="1" dirty="0">
                <a:latin typeface="+mj-lt"/>
              </a:rPr>
              <a:t>Rudra Pratap</a:t>
            </a:r>
          </a:p>
          <a:p>
            <a:pPr lvl="0" algn="ctr"/>
            <a:r>
              <a:rPr lang="en-US" sz="1600" dirty="0">
                <a:latin typeface="+mj-lt"/>
              </a:rPr>
              <a:t>Indian Institute of Science</a:t>
            </a:r>
          </a:p>
          <a:p>
            <a:pPr lvl="0" algn="ctr"/>
            <a:r>
              <a:rPr lang="en-US" sz="1600" dirty="0">
                <a:latin typeface="+mj-lt"/>
              </a:rPr>
              <a:t>Bangalore, India</a:t>
            </a:r>
          </a:p>
          <a:p>
            <a:pPr lvl="0" algn="ctr"/>
            <a:endParaRPr lang="en-IE" sz="1401" dirty="0">
              <a:latin typeface="+mj-lt"/>
            </a:endParaRPr>
          </a:p>
          <a:p>
            <a:pPr lvl="0" algn="ctr"/>
            <a:r>
              <a:rPr lang="en-US" sz="1401" i="1" dirty="0">
                <a:latin typeface="+mj-lt"/>
              </a:rPr>
              <a:t>How Do Crickets Sing So Loudly? The Mechanics Behind Nature’ Micro-Transducer Orchestra</a:t>
            </a:r>
          </a:p>
          <a:p>
            <a:pPr lvl="0" algn="ctr"/>
            <a:endParaRPr lang="en-US" sz="1401" i="1" dirty="0">
              <a:latin typeface="+mj-lt"/>
            </a:endParaRPr>
          </a:p>
          <a:p>
            <a:pPr lvl="0" algn="ctr"/>
            <a:r>
              <a:rPr lang="en-US" sz="1401" i="1" dirty="0">
                <a:latin typeface="+mj-lt"/>
              </a:rPr>
              <a:t>Discovering Templates of Engineering Design Hidden in Nature’s Transducer</a:t>
            </a:r>
          </a:p>
        </p:txBody>
      </p:sp>
      <p:sp>
        <p:nvSpPr>
          <p:cNvPr id="35" name="TextBox 34">
            <a:extLst>
              <a:ext uri="{FF2B5EF4-FFF2-40B4-BE49-F238E27FC236}">
                <a16:creationId xmlns:a16="http://schemas.microsoft.com/office/drawing/2014/main" id="{9CCFA140-80C8-41EB-8B29-4FDAF39EB7D5}"/>
              </a:ext>
            </a:extLst>
          </p:cNvPr>
          <p:cNvSpPr txBox="1"/>
          <p:nvPr/>
        </p:nvSpPr>
        <p:spPr>
          <a:xfrm>
            <a:off x="8398407" y="2516112"/>
            <a:ext cx="2676233" cy="2832699"/>
          </a:xfrm>
          <a:prstGeom prst="rect">
            <a:avLst/>
          </a:prstGeom>
          <a:noFill/>
        </p:spPr>
        <p:txBody>
          <a:bodyPr wrap="square" rtlCol="0">
            <a:spAutoFit/>
          </a:bodyPr>
          <a:lstStyle/>
          <a:p>
            <a:pPr lvl="0" algn="ctr"/>
            <a:r>
              <a:rPr lang="en-IE" sz="2000" b="1" dirty="0" err="1">
                <a:latin typeface="+mj-lt"/>
              </a:rPr>
              <a:t>Minghong</a:t>
            </a:r>
            <a:r>
              <a:rPr lang="en-IE" sz="2000" b="1" dirty="0">
                <a:latin typeface="+mj-lt"/>
              </a:rPr>
              <a:t> Yang</a:t>
            </a:r>
          </a:p>
          <a:p>
            <a:pPr lvl="0" algn="ctr"/>
            <a:r>
              <a:rPr lang="en-US" sz="1600" dirty="0">
                <a:latin typeface="+mj-lt"/>
              </a:rPr>
              <a:t>Wuhan University of Technology Wuhan, China</a:t>
            </a:r>
          </a:p>
          <a:p>
            <a:pPr lvl="0" algn="ctr"/>
            <a:endParaRPr lang="en-US" sz="1401" dirty="0">
              <a:latin typeface="+mj-lt"/>
            </a:endParaRPr>
          </a:p>
          <a:p>
            <a:pPr lvl="0" algn="ctr"/>
            <a:r>
              <a:rPr lang="en-US" sz="1401" i="1" dirty="0">
                <a:latin typeface="+mj-lt"/>
              </a:rPr>
              <a:t>Optical Fiber Sensing Technologies Based On Sensitive Thin Films and Coatings</a:t>
            </a:r>
          </a:p>
          <a:p>
            <a:pPr lvl="0" algn="ctr"/>
            <a:endParaRPr lang="en-US" sz="1401" i="1" dirty="0">
              <a:latin typeface="+mj-lt"/>
            </a:endParaRPr>
          </a:p>
          <a:p>
            <a:pPr lvl="0" algn="ctr"/>
            <a:r>
              <a:rPr lang="en-US" sz="1401" i="1" dirty="0">
                <a:latin typeface="+mj-lt"/>
              </a:rPr>
              <a:t>Thousands of Fiber Grating Sensor Array Based on Draw Tower; A New Platform for Fiber-Optic Sensing</a:t>
            </a: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9024586"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Distinguished Lecturers Program | Class of 2019-2021</a:t>
            </a:r>
          </a:p>
        </p:txBody>
      </p:sp>
      <p:pic>
        <p:nvPicPr>
          <p:cNvPr id="13" name="Picture 12">
            <a:extLst>
              <a:ext uri="{FF2B5EF4-FFF2-40B4-BE49-F238E27FC236}">
                <a16:creationId xmlns:a16="http://schemas.microsoft.com/office/drawing/2014/main" id="{C2A94F63-FC3E-4368-94E9-0AC9D902915E}"/>
              </a:ext>
            </a:extLst>
          </p:cNvPr>
          <p:cNvPicPr preferRelativeResize="0">
            <a:picLocks/>
          </p:cNvPicPr>
          <p:nvPr/>
        </p:nvPicPr>
        <p:blipFill>
          <a:blip r:embed="rId2"/>
          <a:stretch>
            <a:fillRect/>
          </a:stretch>
        </p:blipFill>
        <p:spPr>
          <a:xfrm>
            <a:off x="5596580" y="1189983"/>
            <a:ext cx="886967" cy="1051561"/>
          </a:xfrm>
          <a:prstGeom prst="ellipse">
            <a:avLst/>
          </a:prstGeom>
          <a:ln w="28575" cap="rnd">
            <a:solidFill>
              <a:schemeClr val="bg1"/>
            </a:solidFill>
          </a:ln>
          <a:effectLst/>
        </p:spPr>
      </p:pic>
      <p:pic>
        <p:nvPicPr>
          <p:cNvPr id="14" name="Picture 13">
            <a:extLst>
              <a:ext uri="{FF2B5EF4-FFF2-40B4-BE49-F238E27FC236}">
                <a16:creationId xmlns:a16="http://schemas.microsoft.com/office/drawing/2014/main" id="{987FE9B5-3283-451B-A7B1-C69F946A3843}"/>
              </a:ext>
            </a:extLst>
          </p:cNvPr>
          <p:cNvPicPr>
            <a:picLocks/>
          </p:cNvPicPr>
          <p:nvPr/>
        </p:nvPicPr>
        <p:blipFill>
          <a:blip r:embed="rId3"/>
          <a:stretch>
            <a:fillRect/>
          </a:stretch>
        </p:blipFill>
        <p:spPr>
          <a:xfrm>
            <a:off x="9293038" y="1191040"/>
            <a:ext cx="886967" cy="1050504"/>
          </a:xfrm>
          <a:prstGeom prst="ellipse">
            <a:avLst/>
          </a:prstGeom>
          <a:ln w="28575" cap="rnd">
            <a:solidFill>
              <a:schemeClr val="bg1"/>
            </a:solidFill>
          </a:ln>
          <a:effectLst/>
        </p:spPr>
      </p:pic>
      <p:pic>
        <p:nvPicPr>
          <p:cNvPr id="15" name="Picture 14">
            <a:extLst>
              <a:ext uri="{FF2B5EF4-FFF2-40B4-BE49-F238E27FC236}">
                <a16:creationId xmlns:a16="http://schemas.microsoft.com/office/drawing/2014/main" id="{DEBE7EE4-364D-4445-800C-8A3DEBD87791}"/>
              </a:ext>
            </a:extLst>
          </p:cNvPr>
          <p:cNvPicPr>
            <a:picLocks/>
          </p:cNvPicPr>
          <p:nvPr/>
        </p:nvPicPr>
        <p:blipFill>
          <a:blip r:embed="rId4"/>
          <a:stretch>
            <a:fillRect/>
          </a:stretch>
        </p:blipFill>
        <p:spPr>
          <a:xfrm>
            <a:off x="1982189" y="1189983"/>
            <a:ext cx="886967" cy="1051561"/>
          </a:xfrm>
          <a:prstGeom prst="ellipse">
            <a:avLst/>
          </a:prstGeom>
          <a:ln w="28575" cap="rnd">
            <a:solidFill>
              <a:schemeClr val="bg1"/>
            </a:solidFill>
          </a:ln>
          <a:effectLst/>
        </p:spPr>
      </p:pic>
    </p:spTree>
    <p:extLst>
      <p:ext uri="{BB962C8B-B14F-4D97-AF65-F5344CB8AC3E}">
        <p14:creationId xmlns:p14="http://schemas.microsoft.com/office/powerpoint/2010/main" val="224790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C2B6AE7-7DCD-4E33-8793-DB21AB5F1080}"/>
              </a:ext>
            </a:extLst>
          </p:cNvPr>
          <p:cNvGrpSpPr/>
          <p:nvPr/>
        </p:nvGrpSpPr>
        <p:grpSpPr>
          <a:xfrm>
            <a:off x="521438" y="5204428"/>
            <a:ext cx="3671903" cy="541018"/>
            <a:chOff x="684334" y="4752436"/>
            <a:chExt cx="3107994" cy="541019"/>
          </a:xfrm>
        </p:grpSpPr>
        <p:pic>
          <p:nvPicPr>
            <p:cNvPr id="9" name="Graphic 8" descr="Cursor">
              <a:extLst>
                <a:ext uri="{FF2B5EF4-FFF2-40B4-BE49-F238E27FC236}">
                  <a16:creationId xmlns:a16="http://schemas.microsoft.com/office/drawing/2014/main" id="{DFF27D10-5FF9-4F17-88A0-DC64915342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3229" y="4874356"/>
              <a:ext cx="419099" cy="419099"/>
            </a:xfrm>
            <a:prstGeom prst="rect">
              <a:avLst/>
            </a:prstGeom>
          </p:spPr>
        </p:pic>
        <p:sp>
          <p:nvSpPr>
            <p:cNvPr id="11" name="TextBox 10">
              <a:extLst>
                <a:ext uri="{FF2B5EF4-FFF2-40B4-BE49-F238E27FC236}">
                  <a16:creationId xmlns:a16="http://schemas.microsoft.com/office/drawing/2014/main" id="{4B07E0D7-61B1-41A7-A309-7031B3C92B87}"/>
                </a:ext>
              </a:extLst>
            </p:cNvPr>
            <p:cNvSpPr txBox="1"/>
            <p:nvPr/>
          </p:nvSpPr>
          <p:spPr>
            <a:xfrm>
              <a:off x="684334" y="4752436"/>
              <a:ext cx="2875796" cy="400111"/>
            </a:xfrm>
            <a:prstGeom prst="rect">
              <a:avLst/>
            </a:prstGeom>
            <a:noFill/>
          </p:spPr>
          <p:txBody>
            <a:bodyPr wrap="square" rtlCol="0">
              <a:spAutoFit/>
            </a:bodyPr>
            <a:lstStyle/>
            <a:p>
              <a:r>
                <a:rPr lang="en-US" sz="2000" u="sng" dirty="0">
                  <a:solidFill>
                    <a:srgbClr val="0073A5"/>
                  </a:solidFill>
                </a:rPr>
                <a:t>Bit.ly/SensorsCouncilYouTube</a:t>
              </a:r>
            </a:p>
          </p:txBody>
        </p:sp>
      </p:grpSp>
      <p:sp>
        <p:nvSpPr>
          <p:cNvPr id="12" name="Title 1">
            <a:extLst>
              <a:ext uri="{FF2B5EF4-FFF2-40B4-BE49-F238E27FC236}">
                <a16:creationId xmlns:a16="http://schemas.microsoft.com/office/drawing/2014/main" id="{F98D6136-24EA-4798-A5FE-322ECEFD22D3}"/>
              </a:ext>
            </a:extLst>
          </p:cNvPr>
          <p:cNvSpPr txBox="1">
            <a:spLocks/>
          </p:cNvSpPr>
          <p:nvPr/>
        </p:nvSpPr>
        <p:spPr>
          <a:xfrm>
            <a:off x="521438" y="1253462"/>
            <a:ext cx="3557372" cy="53553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YouTube Education</a:t>
            </a:r>
          </a:p>
        </p:txBody>
      </p:sp>
      <p:sp>
        <p:nvSpPr>
          <p:cNvPr id="13" name="TextBox 12">
            <a:extLst>
              <a:ext uri="{FF2B5EF4-FFF2-40B4-BE49-F238E27FC236}">
                <a16:creationId xmlns:a16="http://schemas.microsoft.com/office/drawing/2014/main" id="{4FCEB811-D178-4673-86DA-1CEAFFC6BC6B}"/>
              </a:ext>
            </a:extLst>
          </p:cNvPr>
          <p:cNvSpPr txBox="1"/>
          <p:nvPr/>
        </p:nvSpPr>
        <p:spPr>
          <a:xfrm>
            <a:off x="521438" y="2219438"/>
            <a:ext cx="4060290" cy="2246769"/>
          </a:xfrm>
          <a:prstGeom prst="rect">
            <a:avLst/>
          </a:prstGeom>
          <a:noFill/>
        </p:spPr>
        <p:txBody>
          <a:bodyPr wrap="square">
            <a:spAutoFit/>
          </a:bodyPr>
          <a:lstStyle/>
          <a:p>
            <a:r>
              <a:rPr lang="en-US" sz="2000" dirty="0">
                <a:latin typeface="+mj-lt"/>
                <a:ea typeface="Calibri" panose="020F0502020204030204" pitchFamily="34" charset="0"/>
                <a:cs typeface="Times New Roman" panose="02020603050405020304" pitchFamily="18" charset="0"/>
              </a:rPr>
              <a:t>The Sensor’s Council YouTube channel has over 99,000 views and over 2050 subscribers as of April 1, 2021. The channel features live demonstrations, conference tutorials, plenary talks, invited/keynote talks, oral presentations, DL talks and more.</a:t>
            </a:r>
          </a:p>
        </p:txBody>
      </p:sp>
      <p:pic>
        <p:nvPicPr>
          <p:cNvPr id="17" name="Picture 16">
            <a:extLst>
              <a:ext uri="{FF2B5EF4-FFF2-40B4-BE49-F238E27FC236}">
                <a16:creationId xmlns:a16="http://schemas.microsoft.com/office/drawing/2014/main" id="{9FA999AF-8860-4015-9649-28C5E349A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550" y="-19047"/>
            <a:ext cx="7029450" cy="6067719"/>
          </a:xfrm>
          <a:prstGeom prst="rect">
            <a:avLst/>
          </a:prstGeom>
        </p:spPr>
      </p:pic>
    </p:spTree>
    <p:extLst>
      <p:ext uri="{BB962C8B-B14F-4D97-AF65-F5344CB8AC3E}">
        <p14:creationId xmlns:p14="http://schemas.microsoft.com/office/powerpoint/2010/main" val="246228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F2852-D298-4978-A551-5D7A0E955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524" y="2603856"/>
            <a:ext cx="2692679" cy="596878"/>
          </a:xfrm>
          <a:prstGeom prst="rect">
            <a:avLst/>
          </a:prstGeom>
        </p:spPr>
      </p:pic>
      <p:sp>
        <p:nvSpPr>
          <p:cNvPr id="5" name="Subtitle 2">
            <a:extLst>
              <a:ext uri="{FF2B5EF4-FFF2-40B4-BE49-F238E27FC236}">
                <a16:creationId xmlns:a16="http://schemas.microsoft.com/office/drawing/2014/main" id="{0D2AFF0C-76F0-4B65-964F-1A7FCF867A4E}"/>
              </a:ext>
            </a:extLst>
          </p:cNvPr>
          <p:cNvSpPr>
            <a:spLocks noGrp="1"/>
          </p:cNvSpPr>
          <p:nvPr>
            <p:ph type="subTitle" idx="1"/>
          </p:nvPr>
        </p:nvSpPr>
        <p:spPr>
          <a:xfrm>
            <a:off x="6597274" y="815230"/>
            <a:ext cx="2638160" cy="369332"/>
          </a:xfrm>
        </p:spPr>
        <p:txBody>
          <a:bodyPr wrap="square">
            <a:spAutoFit/>
          </a:bodyPr>
          <a:lstStyle/>
          <a:p>
            <a:pPr algn="l"/>
            <a:r>
              <a:rPr lang="en-US" sz="2000" dirty="0">
                <a:latin typeface="+mj-lt"/>
                <a:ea typeface="Open Sans Light" panose="020B0306030504020204" pitchFamily="34" charset="0"/>
                <a:cs typeface="Open Sans Light" panose="020B0306030504020204" pitchFamily="34" charset="0"/>
              </a:rPr>
              <a:t>ieee-sensors.org</a:t>
            </a:r>
          </a:p>
        </p:txBody>
      </p:sp>
      <p:pic>
        <p:nvPicPr>
          <p:cNvPr id="6" name="Picture 5">
            <a:hlinkClick r:id="rId3" action="ppaction://hlinkfile"/>
            <a:extLst>
              <a:ext uri="{FF2B5EF4-FFF2-40B4-BE49-F238E27FC236}">
                <a16:creationId xmlns:a16="http://schemas.microsoft.com/office/drawing/2014/main" id="{E396D2FE-2965-4A71-8DEB-66116E0309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06171" y="540582"/>
            <a:ext cx="457200" cy="457200"/>
          </a:xfrm>
          <a:prstGeom prst="rect">
            <a:avLst/>
          </a:prstGeom>
        </p:spPr>
      </p:pic>
      <p:sp>
        <p:nvSpPr>
          <p:cNvPr id="7" name="TextBox 6">
            <a:extLst>
              <a:ext uri="{FF2B5EF4-FFF2-40B4-BE49-F238E27FC236}">
                <a16:creationId xmlns:a16="http://schemas.microsoft.com/office/drawing/2014/main" id="{E6D069FF-B9A1-4F53-AC35-B3E3FEC7D1FC}"/>
              </a:ext>
            </a:extLst>
          </p:cNvPr>
          <p:cNvSpPr txBox="1"/>
          <p:nvPr/>
        </p:nvSpPr>
        <p:spPr>
          <a:xfrm>
            <a:off x="1235184" y="3568893"/>
            <a:ext cx="3467344" cy="830997"/>
          </a:xfrm>
          <a:prstGeom prst="rect">
            <a:avLst/>
          </a:prstGeom>
          <a:noFill/>
        </p:spPr>
        <p:txBody>
          <a:bodyPr wrap="square" rtlCol="0">
            <a:spAutoFit/>
          </a:bodyPr>
          <a:lstStyle/>
          <a:p>
            <a:pPr defTabSz="914384">
              <a:defRPr/>
            </a:pPr>
            <a:r>
              <a:rPr lang="en-US" sz="2400" dirty="0">
                <a:latin typeface="+mj-lt"/>
              </a:rPr>
              <a:t>Stay up to date on Sensors Council news and events!</a:t>
            </a:r>
          </a:p>
        </p:txBody>
      </p:sp>
      <p:sp>
        <p:nvSpPr>
          <p:cNvPr id="8" name="Subtitle 2">
            <a:extLst>
              <a:ext uri="{FF2B5EF4-FFF2-40B4-BE49-F238E27FC236}">
                <a16:creationId xmlns:a16="http://schemas.microsoft.com/office/drawing/2014/main" id="{BF8A0768-EEB5-4592-B40B-E13ED64417DB}"/>
              </a:ext>
            </a:extLst>
          </p:cNvPr>
          <p:cNvSpPr txBox="1">
            <a:spLocks/>
          </p:cNvSpPr>
          <p:nvPr/>
        </p:nvSpPr>
        <p:spPr>
          <a:xfrm>
            <a:off x="6597273" y="539614"/>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Website</a:t>
            </a:r>
          </a:p>
        </p:txBody>
      </p:sp>
      <p:grpSp>
        <p:nvGrpSpPr>
          <p:cNvPr id="9" name="Group 8">
            <a:extLst>
              <a:ext uri="{FF2B5EF4-FFF2-40B4-BE49-F238E27FC236}">
                <a16:creationId xmlns:a16="http://schemas.microsoft.com/office/drawing/2014/main" id="{4EB387A9-7E67-40F8-A262-3457B12D3EBD}"/>
              </a:ext>
            </a:extLst>
          </p:cNvPr>
          <p:cNvGrpSpPr/>
          <p:nvPr/>
        </p:nvGrpSpPr>
        <p:grpSpPr>
          <a:xfrm>
            <a:off x="6006171" y="1454452"/>
            <a:ext cx="6045200" cy="659885"/>
            <a:chOff x="5137489" y="2116333"/>
            <a:chExt cx="6045200" cy="659884"/>
          </a:xfrm>
        </p:grpSpPr>
        <p:pic>
          <p:nvPicPr>
            <p:cNvPr id="10" name="Picture 9">
              <a:hlinkClick r:id="rId5"/>
              <a:extLst>
                <a:ext uri="{FF2B5EF4-FFF2-40B4-BE49-F238E27FC236}">
                  <a16:creationId xmlns:a16="http://schemas.microsoft.com/office/drawing/2014/main" id="{8D8BF9C0-9B4D-453B-9046-F3B7340B15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37489" y="2143632"/>
              <a:ext cx="457200" cy="457200"/>
            </a:xfrm>
            <a:prstGeom prst="rect">
              <a:avLst/>
            </a:prstGeom>
          </p:spPr>
        </p:pic>
        <p:sp>
          <p:nvSpPr>
            <p:cNvPr id="11" name="Subtitle 2">
              <a:extLst>
                <a:ext uri="{FF2B5EF4-FFF2-40B4-BE49-F238E27FC236}">
                  <a16:creationId xmlns:a16="http://schemas.microsoft.com/office/drawing/2014/main" id="{DB5EBB55-E3D8-4B5F-A564-F8D4E4C13EA1}"/>
                </a:ext>
              </a:extLst>
            </p:cNvPr>
            <p:cNvSpPr txBox="1">
              <a:spLocks/>
            </p:cNvSpPr>
            <p:nvPr/>
          </p:nvSpPr>
          <p:spPr>
            <a:xfrm>
              <a:off x="5728592" y="2406883"/>
              <a:ext cx="5454097"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2000" dirty="0">
                  <a:solidFill>
                    <a:schemeClr val="tx1"/>
                  </a:solidFill>
                  <a:latin typeface="+mj-lt"/>
                  <a:ea typeface="Open Sans Light" panose="020B0306030504020204" pitchFamily="34" charset="0"/>
                  <a:cs typeface="Open Sans Light" panose="020B0306030504020204" pitchFamily="34" charset="0"/>
                </a:rPr>
                <a:t>facebook.com/IEEESensorsCouncil</a:t>
              </a:r>
            </a:p>
          </p:txBody>
        </p:sp>
        <p:sp>
          <p:nvSpPr>
            <p:cNvPr id="12" name="Subtitle 2">
              <a:extLst>
                <a:ext uri="{FF2B5EF4-FFF2-40B4-BE49-F238E27FC236}">
                  <a16:creationId xmlns:a16="http://schemas.microsoft.com/office/drawing/2014/main" id="{40C2D913-4421-4858-AAD5-F08321190C22}"/>
                </a:ext>
              </a:extLst>
            </p:cNvPr>
            <p:cNvSpPr txBox="1">
              <a:spLocks/>
            </p:cNvSpPr>
            <p:nvPr/>
          </p:nvSpPr>
          <p:spPr>
            <a:xfrm>
              <a:off x="5728592" y="2116333"/>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Facebook</a:t>
              </a:r>
            </a:p>
          </p:txBody>
        </p:sp>
      </p:grpSp>
      <p:grpSp>
        <p:nvGrpSpPr>
          <p:cNvPr id="13" name="Group 12">
            <a:extLst>
              <a:ext uri="{FF2B5EF4-FFF2-40B4-BE49-F238E27FC236}">
                <a16:creationId xmlns:a16="http://schemas.microsoft.com/office/drawing/2014/main" id="{810D160B-D6F3-4D71-B2C4-D873C17782D2}"/>
              </a:ext>
            </a:extLst>
          </p:cNvPr>
          <p:cNvGrpSpPr/>
          <p:nvPr/>
        </p:nvGrpSpPr>
        <p:grpSpPr>
          <a:xfrm>
            <a:off x="6006173" y="2333656"/>
            <a:ext cx="2654301" cy="688673"/>
            <a:chOff x="5137489" y="3023676"/>
            <a:chExt cx="2654300" cy="688674"/>
          </a:xfrm>
        </p:grpSpPr>
        <p:pic>
          <p:nvPicPr>
            <p:cNvPr id="14" name="Picture 13">
              <a:hlinkClick r:id="rId7"/>
              <a:extLst>
                <a:ext uri="{FF2B5EF4-FFF2-40B4-BE49-F238E27FC236}">
                  <a16:creationId xmlns:a16="http://schemas.microsoft.com/office/drawing/2014/main" id="{35681BE2-A21E-4497-BE28-AA05121280F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37489" y="3076162"/>
              <a:ext cx="457200" cy="457200"/>
            </a:xfrm>
            <a:prstGeom prst="rect">
              <a:avLst/>
            </a:prstGeom>
          </p:spPr>
        </p:pic>
        <p:sp>
          <p:nvSpPr>
            <p:cNvPr id="15" name="Subtitle 2">
              <a:extLst>
                <a:ext uri="{FF2B5EF4-FFF2-40B4-BE49-F238E27FC236}">
                  <a16:creationId xmlns:a16="http://schemas.microsoft.com/office/drawing/2014/main" id="{759EF3FD-51F8-40B6-AD18-4DD95F96C2EF}"/>
                </a:ext>
              </a:extLst>
            </p:cNvPr>
            <p:cNvSpPr txBox="1">
              <a:spLocks/>
            </p:cNvSpPr>
            <p:nvPr/>
          </p:nvSpPr>
          <p:spPr>
            <a:xfrm>
              <a:off x="5728592" y="3343015"/>
              <a:ext cx="2063190" cy="369335"/>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2000" dirty="0">
                  <a:solidFill>
                    <a:schemeClr val="tx1"/>
                  </a:solidFill>
                  <a:latin typeface="+mj-lt"/>
                  <a:ea typeface="Open Sans Light" panose="020B0306030504020204" pitchFamily="34" charset="0"/>
                  <a:cs typeface="Open Sans Light" panose="020B0306030504020204" pitchFamily="34" charset="0"/>
                </a:rPr>
                <a:t>@SensorsCouncil</a:t>
              </a:r>
            </a:p>
          </p:txBody>
        </p:sp>
        <p:sp>
          <p:nvSpPr>
            <p:cNvPr id="16" name="Subtitle 2">
              <a:extLst>
                <a:ext uri="{FF2B5EF4-FFF2-40B4-BE49-F238E27FC236}">
                  <a16:creationId xmlns:a16="http://schemas.microsoft.com/office/drawing/2014/main" id="{9D92EEE6-E3D7-495D-96BB-896E89EE8629}"/>
                </a:ext>
              </a:extLst>
            </p:cNvPr>
            <p:cNvSpPr txBox="1">
              <a:spLocks/>
            </p:cNvSpPr>
            <p:nvPr/>
          </p:nvSpPr>
          <p:spPr>
            <a:xfrm>
              <a:off x="5728592" y="3023676"/>
              <a:ext cx="2063197"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Twitter</a:t>
              </a:r>
            </a:p>
          </p:txBody>
        </p:sp>
      </p:grpSp>
      <p:grpSp>
        <p:nvGrpSpPr>
          <p:cNvPr id="17" name="Group 16">
            <a:extLst>
              <a:ext uri="{FF2B5EF4-FFF2-40B4-BE49-F238E27FC236}">
                <a16:creationId xmlns:a16="http://schemas.microsoft.com/office/drawing/2014/main" id="{DC019B65-0610-44D2-95EE-D8B140CDB5B0}"/>
              </a:ext>
            </a:extLst>
          </p:cNvPr>
          <p:cNvGrpSpPr/>
          <p:nvPr/>
        </p:nvGrpSpPr>
        <p:grpSpPr>
          <a:xfrm>
            <a:off x="6006171" y="3261021"/>
            <a:ext cx="6045200" cy="687353"/>
            <a:chOff x="5137489" y="3964505"/>
            <a:chExt cx="6045200" cy="687355"/>
          </a:xfrm>
        </p:grpSpPr>
        <p:pic>
          <p:nvPicPr>
            <p:cNvPr id="18" name="Picture 17">
              <a:hlinkClick r:id="rId9" action="ppaction://hlinkfile"/>
              <a:extLst>
                <a:ext uri="{FF2B5EF4-FFF2-40B4-BE49-F238E27FC236}">
                  <a16:creationId xmlns:a16="http://schemas.microsoft.com/office/drawing/2014/main" id="{8DE1E5F2-6972-4E41-AC09-ECAA1B69F10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37489" y="3964505"/>
              <a:ext cx="457200" cy="457200"/>
            </a:xfrm>
            <a:prstGeom prst="rect">
              <a:avLst/>
            </a:prstGeom>
          </p:spPr>
        </p:pic>
        <p:sp>
          <p:nvSpPr>
            <p:cNvPr id="19" name="Subtitle 2">
              <a:extLst>
                <a:ext uri="{FF2B5EF4-FFF2-40B4-BE49-F238E27FC236}">
                  <a16:creationId xmlns:a16="http://schemas.microsoft.com/office/drawing/2014/main" id="{C8C6EA7A-F3F4-47AB-B89E-86EB16DCF342}"/>
                </a:ext>
              </a:extLst>
            </p:cNvPr>
            <p:cNvSpPr txBox="1">
              <a:spLocks/>
            </p:cNvSpPr>
            <p:nvPr/>
          </p:nvSpPr>
          <p:spPr>
            <a:xfrm>
              <a:off x="5728592" y="4282525"/>
              <a:ext cx="5454097" cy="369335"/>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2000" dirty="0" err="1">
                  <a:solidFill>
                    <a:schemeClr val="tx1"/>
                  </a:solidFill>
                  <a:latin typeface="+mj-lt"/>
                  <a:ea typeface="Open Sans Light" panose="020B0306030504020204" pitchFamily="34" charset="0"/>
                  <a:cs typeface="Open Sans Light" panose="020B0306030504020204" pitchFamily="34" charset="0"/>
                </a:rPr>
                <a:t>linkedin.com</a:t>
              </a:r>
              <a:r>
                <a:rPr lang="en-US" sz="2000" dirty="0">
                  <a:solidFill>
                    <a:schemeClr val="tx1"/>
                  </a:solidFill>
                  <a:latin typeface="+mj-lt"/>
                  <a:ea typeface="Open Sans Light" panose="020B0306030504020204" pitchFamily="34" charset="0"/>
                  <a:cs typeface="Open Sans Light" panose="020B0306030504020204" pitchFamily="34" charset="0"/>
                </a:rPr>
                <a:t>/company/</a:t>
              </a:r>
              <a:r>
                <a:rPr lang="en-US" sz="2000" dirty="0" err="1">
                  <a:solidFill>
                    <a:schemeClr val="tx1"/>
                  </a:solidFill>
                  <a:latin typeface="+mj-lt"/>
                  <a:ea typeface="Open Sans Light" panose="020B0306030504020204" pitchFamily="34" charset="0"/>
                  <a:cs typeface="Open Sans Light" panose="020B0306030504020204" pitchFamily="34" charset="0"/>
                </a:rPr>
                <a:t>ieee</a:t>
              </a:r>
              <a:r>
                <a:rPr lang="en-US" sz="2000" dirty="0">
                  <a:solidFill>
                    <a:schemeClr val="tx1"/>
                  </a:solidFill>
                  <a:latin typeface="+mj-lt"/>
                  <a:ea typeface="Open Sans Light" panose="020B0306030504020204" pitchFamily="34" charset="0"/>
                  <a:cs typeface="Open Sans Light" panose="020B0306030504020204" pitchFamily="34" charset="0"/>
                </a:rPr>
                <a:t>-sensors-council</a:t>
              </a:r>
            </a:p>
          </p:txBody>
        </p:sp>
        <p:sp>
          <p:nvSpPr>
            <p:cNvPr id="20" name="Subtitle 2">
              <a:extLst>
                <a:ext uri="{FF2B5EF4-FFF2-40B4-BE49-F238E27FC236}">
                  <a16:creationId xmlns:a16="http://schemas.microsoft.com/office/drawing/2014/main" id="{CD079C30-62CE-4469-98E9-F29E92CD5191}"/>
                </a:ext>
              </a:extLst>
            </p:cNvPr>
            <p:cNvSpPr txBox="1">
              <a:spLocks/>
            </p:cNvSpPr>
            <p:nvPr/>
          </p:nvSpPr>
          <p:spPr>
            <a:xfrm>
              <a:off x="5728592" y="3969271"/>
              <a:ext cx="2063195" cy="341763"/>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LinkedIn</a:t>
              </a:r>
            </a:p>
          </p:txBody>
        </p:sp>
      </p:grpSp>
      <p:grpSp>
        <p:nvGrpSpPr>
          <p:cNvPr id="21" name="Group 20">
            <a:extLst>
              <a:ext uri="{FF2B5EF4-FFF2-40B4-BE49-F238E27FC236}">
                <a16:creationId xmlns:a16="http://schemas.microsoft.com/office/drawing/2014/main" id="{8BE54A1F-A80B-45A5-A2A0-C34C50D51304}"/>
              </a:ext>
            </a:extLst>
          </p:cNvPr>
          <p:cNvGrpSpPr/>
          <p:nvPr/>
        </p:nvGrpSpPr>
        <p:grpSpPr>
          <a:xfrm>
            <a:off x="6006172" y="4212266"/>
            <a:ext cx="6732795" cy="655717"/>
            <a:chOff x="5137489" y="4670722"/>
            <a:chExt cx="6732796" cy="655717"/>
          </a:xfrm>
        </p:grpSpPr>
        <p:pic>
          <p:nvPicPr>
            <p:cNvPr id="22" name="Picture 21">
              <a:hlinkClick r:id="rId11" action="ppaction://hlinkfile"/>
              <a:extLst>
                <a:ext uri="{FF2B5EF4-FFF2-40B4-BE49-F238E27FC236}">
                  <a16:creationId xmlns:a16="http://schemas.microsoft.com/office/drawing/2014/main" id="{B5515DD9-158D-4D3B-8148-3333C00AA85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37489" y="4670722"/>
              <a:ext cx="457200" cy="457200"/>
            </a:xfrm>
            <a:prstGeom prst="rect">
              <a:avLst/>
            </a:prstGeom>
          </p:spPr>
        </p:pic>
        <p:sp>
          <p:nvSpPr>
            <p:cNvPr id="23" name="Subtitle 2">
              <a:extLst>
                <a:ext uri="{FF2B5EF4-FFF2-40B4-BE49-F238E27FC236}">
                  <a16:creationId xmlns:a16="http://schemas.microsoft.com/office/drawing/2014/main" id="{F7699952-FE73-4459-A921-28C1C421DE7F}"/>
                </a:ext>
              </a:extLst>
            </p:cNvPr>
            <p:cNvSpPr txBox="1">
              <a:spLocks/>
            </p:cNvSpPr>
            <p:nvPr/>
          </p:nvSpPr>
          <p:spPr>
            <a:xfrm>
              <a:off x="5728592" y="4957105"/>
              <a:ext cx="6141693"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2000" dirty="0">
                  <a:solidFill>
                    <a:schemeClr val="tx1"/>
                  </a:solidFill>
                  <a:latin typeface="+mj-lt"/>
                  <a:ea typeface="Open Sans Light" panose="020B0306030504020204" pitchFamily="34" charset="0"/>
                  <a:cs typeface="Open Sans Light" panose="020B0306030504020204" pitchFamily="34" charset="0"/>
                </a:rPr>
                <a:t>Bit.ly/SensorsCouncilYouTube</a:t>
              </a:r>
            </a:p>
          </p:txBody>
        </p:sp>
        <p:sp>
          <p:nvSpPr>
            <p:cNvPr id="24" name="Subtitle 2">
              <a:extLst>
                <a:ext uri="{FF2B5EF4-FFF2-40B4-BE49-F238E27FC236}">
                  <a16:creationId xmlns:a16="http://schemas.microsoft.com/office/drawing/2014/main" id="{089DCC28-3E61-4B46-8049-AC150A7DF66E}"/>
                </a:ext>
              </a:extLst>
            </p:cNvPr>
            <p:cNvSpPr txBox="1">
              <a:spLocks/>
            </p:cNvSpPr>
            <p:nvPr/>
          </p:nvSpPr>
          <p:spPr>
            <a:xfrm>
              <a:off x="5728592" y="467401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YouTube</a:t>
              </a:r>
            </a:p>
          </p:txBody>
        </p:sp>
      </p:grpSp>
      <p:cxnSp>
        <p:nvCxnSpPr>
          <p:cNvPr id="25" name="Straight Connector 24">
            <a:extLst>
              <a:ext uri="{FF2B5EF4-FFF2-40B4-BE49-F238E27FC236}">
                <a16:creationId xmlns:a16="http://schemas.microsoft.com/office/drawing/2014/main" id="{82E6CA15-AACB-47CC-BB87-2A4DE3226ACB}"/>
              </a:ext>
            </a:extLst>
          </p:cNvPr>
          <p:cNvCxnSpPr/>
          <p:nvPr/>
        </p:nvCxnSpPr>
        <p:spPr>
          <a:xfrm>
            <a:off x="5313680" y="1265168"/>
            <a:ext cx="0" cy="4300667"/>
          </a:xfrm>
          <a:prstGeom prst="line">
            <a:avLst/>
          </a:prstGeom>
          <a:ln>
            <a:solidFill>
              <a:srgbClr val="076324"/>
            </a:solidFill>
          </a:ln>
        </p:spPr>
        <p:style>
          <a:lnRef idx="1">
            <a:schemeClr val="accent1"/>
          </a:lnRef>
          <a:fillRef idx="0">
            <a:schemeClr val="accent1"/>
          </a:fillRef>
          <a:effectRef idx="0">
            <a:schemeClr val="accent1"/>
          </a:effectRef>
          <a:fontRef idx="minor">
            <a:schemeClr val="tx1"/>
          </a:fontRef>
        </p:style>
      </p:cxnSp>
      <p:pic>
        <p:nvPicPr>
          <p:cNvPr id="3" name="Graphic 2" descr="Document">
            <a:extLst>
              <a:ext uri="{FF2B5EF4-FFF2-40B4-BE49-F238E27FC236}">
                <a16:creationId xmlns:a16="http://schemas.microsoft.com/office/drawing/2014/main" id="{98221FEF-9A1F-41C2-A947-24FCDA7D58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06169" y="5133201"/>
            <a:ext cx="457198" cy="457198"/>
          </a:xfrm>
          <a:prstGeom prst="rect">
            <a:avLst/>
          </a:prstGeom>
        </p:spPr>
      </p:pic>
      <p:sp>
        <p:nvSpPr>
          <p:cNvPr id="26" name="Subtitle 2">
            <a:extLst>
              <a:ext uri="{FF2B5EF4-FFF2-40B4-BE49-F238E27FC236}">
                <a16:creationId xmlns:a16="http://schemas.microsoft.com/office/drawing/2014/main" id="{22AFBD03-0D2F-460F-82FE-8374338711A0}"/>
              </a:ext>
            </a:extLst>
          </p:cNvPr>
          <p:cNvSpPr txBox="1">
            <a:spLocks/>
          </p:cNvSpPr>
          <p:nvPr/>
        </p:nvSpPr>
        <p:spPr>
          <a:xfrm>
            <a:off x="6597273" y="5399469"/>
            <a:ext cx="6141692" cy="369334"/>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2000" dirty="0">
                <a:solidFill>
                  <a:schemeClr val="tx1"/>
                </a:solidFill>
                <a:latin typeface="+mj-lt"/>
                <a:ea typeface="Open Sans Light" panose="020B0306030504020204" pitchFamily="34" charset="0"/>
                <a:cs typeface="Open Sans Light" panose="020B0306030504020204" pitchFamily="34" charset="0"/>
              </a:rPr>
              <a:t>ieee-sensors.org/publicity-documents/</a:t>
            </a:r>
          </a:p>
        </p:txBody>
      </p:sp>
      <p:sp>
        <p:nvSpPr>
          <p:cNvPr id="27" name="Subtitle 2">
            <a:extLst>
              <a:ext uri="{FF2B5EF4-FFF2-40B4-BE49-F238E27FC236}">
                <a16:creationId xmlns:a16="http://schemas.microsoft.com/office/drawing/2014/main" id="{E7EF3C22-8740-47A4-8BC2-0F23F1C849A4}"/>
              </a:ext>
            </a:extLst>
          </p:cNvPr>
          <p:cNvSpPr txBox="1">
            <a:spLocks/>
          </p:cNvSpPr>
          <p:nvPr/>
        </p:nvSpPr>
        <p:spPr>
          <a:xfrm>
            <a:off x="6597275" y="5116379"/>
            <a:ext cx="2063195" cy="341762"/>
          </a:xfrm>
          <a:prstGeom prst="rect">
            <a:avLst/>
          </a:prstGeom>
        </p:spPr>
        <p:txBody>
          <a:bodyPr vert="horz" wrap="square" lIns="91440" tIns="45721" rIns="91440" bIns="4572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384">
              <a:spcBef>
                <a:spcPts val="1001"/>
              </a:spcBef>
              <a:defRPr/>
            </a:pPr>
            <a:r>
              <a:rPr lang="en-US" sz="1801" b="1" dirty="0">
                <a:solidFill>
                  <a:schemeClr val="tx1"/>
                </a:solidFill>
                <a:latin typeface="+mj-lt"/>
                <a:ea typeface="Open Sans" panose="020B0606030504020204" pitchFamily="34" charset="0"/>
                <a:cs typeface="Open Sans" panose="020B0606030504020204" pitchFamily="34" charset="0"/>
              </a:rPr>
              <a:t>Publicity Resources</a:t>
            </a:r>
          </a:p>
        </p:txBody>
      </p:sp>
    </p:spTree>
    <p:extLst>
      <p:ext uri="{BB962C8B-B14F-4D97-AF65-F5344CB8AC3E}">
        <p14:creationId xmlns:p14="http://schemas.microsoft.com/office/powerpoint/2010/main" val="6413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D1DD-A06B-4A05-ADE3-BC1E92D182FD}"/>
              </a:ext>
            </a:extLst>
          </p:cNvPr>
          <p:cNvSpPr>
            <a:spLocks noGrp="1"/>
          </p:cNvSpPr>
          <p:nvPr>
            <p:ph type="title"/>
          </p:nvPr>
        </p:nvSpPr>
        <p:spPr/>
        <p:txBody>
          <a:bodyPr/>
          <a:lstStyle/>
          <a:p>
            <a:r>
              <a:rPr lang="en-US" dirty="0"/>
              <a:t>About the Sensors Council</a:t>
            </a:r>
          </a:p>
        </p:txBody>
      </p:sp>
      <p:sp>
        <p:nvSpPr>
          <p:cNvPr id="10" name="TextBox 9">
            <a:extLst>
              <a:ext uri="{FF2B5EF4-FFF2-40B4-BE49-F238E27FC236}">
                <a16:creationId xmlns:a16="http://schemas.microsoft.com/office/drawing/2014/main" id="{092B6C14-7D49-443A-9E59-1ACB3AA48D83}"/>
              </a:ext>
            </a:extLst>
          </p:cNvPr>
          <p:cNvSpPr txBox="1"/>
          <p:nvPr/>
        </p:nvSpPr>
        <p:spPr>
          <a:xfrm>
            <a:off x="838202" y="1837957"/>
            <a:ext cx="10637101" cy="1015663"/>
          </a:xfrm>
          <a:prstGeom prst="rect">
            <a:avLst/>
          </a:prstGeom>
          <a:noFill/>
        </p:spPr>
        <p:txBody>
          <a:bodyPr wrap="square" rtlCol="0">
            <a:spAutoFit/>
          </a:bodyPr>
          <a:lstStyle/>
          <a:p>
            <a:r>
              <a:rPr lang="en-US" sz="2000" dirty="0">
                <a:latin typeface="+mj-lt"/>
              </a:rPr>
              <a:t>An IEEE entity devoted to sensors, theory, design, fabrication, manufacturing, reliability and applications of devices for sensing and transducing physical, chemical, and biological phenomena, with emphasis on the electronics, physics and reliability aspects of sensors and integrated sensor-actuators.</a:t>
            </a:r>
          </a:p>
        </p:txBody>
      </p:sp>
      <p:grpSp>
        <p:nvGrpSpPr>
          <p:cNvPr id="18" name="Group 17">
            <a:extLst>
              <a:ext uri="{FF2B5EF4-FFF2-40B4-BE49-F238E27FC236}">
                <a16:creationId xmlns:a16="http://schemas.microsoft.com/office/drawing/2014/main" id="{BA4A960A-8089-4E4C-9AA3-B8C81D80E649}"/>
              </a:ext>
            </a:extLst>
          </p:cNvPr>
          <p:cNvGrpSpPr/>
          <p:nvPr/>
        </p:nvGrpSpPr>
        <p:grpSpPr>
          <a:xfrm>
            <a:off x="954680" y="3013673"/>
            <a:ext cx="9970878" cy="2751154"/>
            <a:chOff x="954679" y="2704174"/>
            <a:chExt cx="9970877" cy="2751155"/>
          </a:xfrm>
        </p:grpSpPr>
        <p:sp>
          <p:nvSpPr>
            <p:cNvPr id="7" name="Arrow: Pentagon 6">
              <a:extLst>
                <a:ext uri="{FF2B5EF4-FFF2-40B4-BE49-F238E27FC236}">
                  <a16:creationId xmlns:a16="http://schemas.microsoft.com/office/drawing/2014/main" id="{F30B0B2F-68A0-4B0A-BE6C-208E54054B4E}"/>
                </a:ext>
              </a:extLst>
            </p:cNvPr>
            <p:cNvSpPr>
              <a:spLocks/>
            </p:cNvSpPr>
            <p:nvPr/>
          </p:nvSpPr>
          <p:spPr>
            <a:xfrm rot="5400000">
              <a:off x="4569982" y="2839869"/>
              <a:ext cx="2740269" cy="2468880"/>
            </a:xfrm>
            <a:prstGeom prst="homePlate">
              <a:avLst>
                <a:gd name="adj" fmla="val 39286"/>
              </a:avLst>
            </a:prstGeom>
            <a:solidFill>
              <a:srgbClr val="015E88"/>
            </a:solid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8" name="Arrow: Pentagon 7">
              <a:extLst>
                <a:ext uri="{FF2B5EF4-FFF2-40B4-BE49-F238E27FC236}">
                  <a16:creationId xmlns:a16="http://schemas.microsoft.com/office/drawing/2014/main" id="{66DB9EF1-7CD3-481B-910B-1EEDBD28CA1F}"/>
                </a:ext>
              </a:extLst>
            </p:cNvPr>
            <p:cNvSpPr/>
            <p:nvPr/>
          </p:nvSpPr>
          <p:spPr>
            <a:xfrm rot="5400000">
              <a:off x="818986" y="2850756"/>
              <a:ext cx="2740266" cy="2468880"/>
            </a:xfrm>
            <a:prstGeom prst="homePlate">
              <a:avLst>
                <a:gd name="adj" fmla="val 39859"/>
              </a:avLst>
            </a:prstGeom>
            <a:solidFill>
              <a:srgbClr val="002F7D"/>
            </a:solid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dirty="0"/>
            </a:p>
          </p:txBody>
        </p:sp>
        <p:sp>
          <p:nvSpPr>
            <p:cNvPr id="9" name="Arrow: Pentagon 8">
              <a:extLst>
                <a:ext uri="{FF2B5EF4-FFF2-40B4-BE49-F238E27FC236}">
                  <a16:creationId xmlns:a16="http://schemas.microsoft.com/office/drawing/2014/main" id="{7B52B772-D2AF-4633-940D-32730C07F085}"/>
                </a:ext>
              </a:extLst>
            </p:cNvPr>
            <p:cNvSpPr/>
            <p:nvPr/>
          </p:nvSpPr>
          <p:spPr>
            <a:xfrm rot="5400000">
              <a:off x="8320983" y="2839869"/>
              <a:ext cx="2740266" cy="2468880"/>
            </a:xfrm>
            <a:prstGeom prst="homePlate">
              <a:avLst>
                <a:gd name="adj" fmla="val 39859"/>
              </a:avLst>
            </a:prstGeom>
            <a:solidFill>
              <a:srgbClr val="005D49"/>
            </a:solid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endParaRPr lang="en-US" sz="841"/>
            </a:p>
          </p:txBody>
        </p:sp>
        <p:sp>
          <p:nvSpPr>
            <p:cNvPr id="11" name="TextBox 10">
              <a:extLst>
                <a:ext uri="{FF2B5EF4-FFF2-40B4-BE49-F238E27FC236}">
                  <a16:creationId xmlns:a16="http://schemas.microsoft.com/office/drawing/2014/main" id="{8E608B64-F3C7-41B3-8A3B-B193479016F2}"/>
                </a:ext>
              </a:extLst>
            </p:cNvPr>
            <p:cNvSpPr txBox="1"/>
            <p:nvPr/>
          </p:nvSpPr>
          <p:spPr>
            <a:xfrm>
              <a:off x="4922302" y="3056945"/>
              <a:ext cx="2035629" cy="1200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Sensors are a cross-cutting subject among many IEEE disciplines. </a:t>
              </a:r>
            </a:p>
          </p:txBody>
        </p:sp>
        <p:sp>
          <p:nvSpPr>
            <p:cNvPr id="12" name="TextBox 11">
              <a:extLst>
                <a:ext uri="{FF2B5EF4-FFF2-40B4-BE49-F238E27FC236}">
                  <a16:creationId xmlns:a16="http://schemas.microsoft.com/office/drawing/2014/main" id="{CBC92949-A85B-408C-99E7-D5B97DB11A03}"/>
                </a:ext>
              </a:extLst>
            </p:cNvPr>
            <p:cNvSpPr txBox="1"/>
            <p:nvPr/>
          </p:nvSpPr>
          <p:spPr>
            <a:xfrm>
              <a:off x="8597100" y="3056945"/>
              <a:ext cx="2188029" cy="1477329"/>
            </a:xfrm>
            <a:prstGeom prst="rect">
              <a:avLst/>
            </a:prstGeom>
            <a:noFill/>
          </p:spPr>
          <p:txBody>
            <a:bodyPr wrap="square" rtlCol="0">
              <a:spAutoFit/>
            </a:bodyPr>
            <a:lstStyle>
              <a:defPPr>
                <a:defRPr lang="en-US"/>
              </a:defPPr>
              <a:lvl1pPr algn="ctr">
                <a:defRPr b="1">
                  <a:solidFill>
                    <a:schemeClr val="bg1"/>
                  </a:solidFill>
                  <a:latin typeface="+mj-lt"/>
                </a:defRPr>
              </a:lvl1pPr>
            </a:lstStyle>
            <a:p>
              <a:r>
                <a:rPr lang="en-US" sz="1800" dirty="0"/>
                <a:t>The IEEE Sensors Council covers Sensors in the field of 26 IEEE Technical Societies.</a:t>
              </a:r>
            </a:p>
          </p:txBody>
        </p:sp>
        <p:sp>
          <p:nvSpPr>
            <p:cNvPr id="14" name="TextBox 13">
              <a:extLst>
                <a:ext uri="{FF2B5EF4-FFF2-40B4-BE49-F238E27FC236}">
                  <a16:creationId xmlns:a16="http://schemas.microsoft.com/office/drawing/2014/main" id="{ECD21648-EE3E-4C1E-B603-5BAA202AC3D1}"/>
                </a:ext>
              </a:extLst>
            </p:cNvPr>
            <p:cNvSpPr txBox="1"/>
            <p:nvPr/>
          </p:nvSpPr>
          <p:spPr>
            <a:xfrm>
              <a:off x="1106977" y="3056945"/>
              <a:ext cx="2116177" cy="1477970"/>
            </a:xfrm>
            <a:prstGeom prst="rect">
              <a:avLst/>
            </a:prstGeom>
            <a:noFill/>
          </p:spPr>
          <p:txBody>
            <a:bodyPr wrap="square" rtlCol="0">
              <a:spAutoFit/>
            </a:bodyPr>
            <a:lstStyle>
              <a:defPPr>
                <a:defRPr lang="en-US"/>
              </a:defPPr>
              <a:lvl1pPr algn="ctr">
                <a:defRPr sz="1600">
                  <a:latin typeface="+mj-lt"/>
                </a:defRPr>
              </a:lvl1pPr>
            </a:lstStyle>
            <a:p>
              <a:r>
                <a:rPr lang="en-US" sz="1801" b="1" dirty="0">
                  <a:solidFill>
                    <a:schemeClr val="bg1"/>
                  </a:solidFill>
                </a:rPr>
                <a:t>Activities include publications, conferences, Distinguished Lecturers, and more.</a:t>
              </a:r>
            </a:p>
          </p:txBody>
        </p:sp>
      </p:grpSp>
      <p:sp>
        <p:nvSpPr>
          <p:cNvPr id="17" name="Content Placeholder 2">
            <a:extLst>
              <a:ext uri="{FF2B5EF4-FFF2-40B4-BE49-F238E27FC236}">
                <a16:creationId xmlns:a16="http://schemas.microsoft.com/office/drawing/2014/main" id="{5D99CE97-2927-4E4C-9E48-DEC2D3CF0B33}"/>
              </a:ext>
            </a:extLst>
          </p:cNvPr>
          <p:cNvSpPr txBox="1">
            <a:spLocks/>
          </p:cNvSpPr>
          <p:nvPr/>
        </p:nvSpPr>
        <p:spPr>
          <a:xfrm>
            <a:off x="838200" y="1266697"/>
            <a:ext cx="2270761" cy="461667"/>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a:solidFill>
                  <a:schemeClr val="tx1"/>
                </a:solidFill>
                <a:latin typeface="+mj-lt"/>
                <a:cs typeface="Arial" panose="020B0604020202020204" pitchFamily="34" charset="0"/>
              </a:rPr>
              <a:t>Formed in 1999</a:t>
            </a:r>
          </a:p>
        </p:txBody>
      </p:sp>
    </p:spTree>
    <p:extLst>
      <p:ext uri="{BB962C8B-B14F-4D97-AF65-F5344CB8AC3E}">
        <p14:creationId xmlns:p14="http://schemas.microsoft.com/office/powerpoint/2010/main" val="125160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7088-12FA-47AC-A167-F32EC1A7C762}"/>
              </a:ext>
            </a:extLst>
          </p:cNvPr>
          <p:cNvSpPr>
            <a:spLocks noGrp="1"/>
          </p:cNvSpPr>
          <p:nvPr>
            <p:ph type="title"/>
          </p:nvPr>
        </p:nvSpPr>
        <p:spPr>
          <a:xfrm>
            <a:off x="838202" y="345385"/>
            <a:ext cx="9576662" cy="708165"/>
          </a:xfrm>
        </p:spPr>
        <p:txBody>
          <a:bodyPr/>
          <a:lstStyle/>
          <a:p>
            <a:r>
              <a:rPr lang="en-US" dirty="0"/>
              <a:t>Executive Committee</a:t>
            </a:r>
          </a:p>
        </p:txBody>
      </p:sp>
      <p:pic>
        <p:nvPicPr>
          <p:cNvPr id="5122" name="Picture 2">
            <a:extLst>
              <a:ext uri="{FF2B5EF4-FFF2-40B4-BE49-F238E27FC236}">
                <a16:creationId xmlns:a16="http://schemas.microsoft.com/office/drawing/2014/main" id="{FEF0B0B5-E422-4E24-8072-DEFC02866F18}"/>
              </a:ext>
            </a:extLst>
          </p:cNvPr>
          <p:cNvPicPr>
            <a:picLocks noChangeArrowheads="1"/>
          </p:cNvPicPr>
          <p:nvPr/>
        </p:nvPicPr>
        <p:blipFill rotWithShape="1">
          <a:blip r:embed="rId2">
            <a:extLst>
              <a:ext uri="{28A0092B-C50C-407E-A947-70E740481C1C}">
                <a14:useLocalDpi xmlns:a14="http://schemas.microsoft.com/office/drawing/2010/main" val="0"/>
              </a:ext>
            </a:extLst>
          </a:blip>
          <a:srcRect l="9927" t="696" r="6604" b="2438"/>
          <a:stretch/>
        </p:blipFill>
        <p:spPr bwMode="auto">
          <a:xfrm>
            <a:off x="838203" y="1632834"/>
            <a:ext cx="1436933" cy="1796167"/>
          </a:xfrm>
          <a:prstGeom prst="rect">
            <a:avLst/>
          </a:prstGeom>
          <a:noFill/>
          <a:ln>
            <a:solidFill>
              <a:srgbClr val="61C5BA"/>
            </a:solidFill>
          </a:ln>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10EA24A-5284-4CBB-8720-4D82C8DCC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37475" y="1628943"/>
            <a:ext cx="1436880" cy="17956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C2610B8-A235-45AA-B432-125C17FA7160}"/>
              </a:ext>
            </a:extLst>
          </p:cNvPr>
          <p:cNvSpPr txBox="1">
            <a:spLocks/>
          </p:cNvSpPr>
          <p:nvPr/>
        </p:nvSpPr>
        <p:spPr>
          <a:xfrm>
            <a:off x="786313" y="4333795"/>
            <a:ext cx="11684548" cy="1227438"/>
          </a:xfrm>
          <a:prstGeom prst="rect">
            <a:avLst/>
          </a:prstGeom>
        </p:spPr>
        <p:txBody>
          <a:bodyPr vert="horz" wrap="square" lIns="0" tIns="45721" rIns="0" bIns="45721" numCol="4"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1801" dirty="0">
                <a:solidFill>
                  <a:srgbClr val="0073A5"/>
                </a:solidFill>
                <a:latin typeface="+mj-lt"/>
              </a:rPr>
              <a:t>Past President</a:t>
            </a:r>
            <a:br>
              <a:rPr lang="en-US" sz="1801" b="1" dirty="0">
                <a:latin typeface="+mj-lt"/>
              </a:rPr>
            </a:br>
            <a:r>
              <a:rPr lang="en-US" sz="1801" dirty="0">
                <a:latin typeface="+mj-lt"/>
              </a:rPr>
              <a:t>Fabrice </a:t>
            </a:r>
            <a:r>
              <a:rPr lang="en-US" sz="1801" dirty="0" err="1">
                <a:latin typeface="+mj-lt"/>
              </a:rPr>
              <a:t>Labeau</a:t>
            </a:r>
            <a:endParaRPr lang="en-US" sz="1801" dirty="0">
              <a:latin typeface="+mj-lt"/>
            </a:endParaRPr>
          </a:p>
          <a:p>
            <a:pPr marL="0" indent="0">
              <a:spcBef>
                <a:spcPts val="601"/>
              </a:spcBef>
              <a:buNone/>
            </a:pPr>
            <a:r>
              <a:rPr lang="en-US" sz="1801" dirty="0">
                <a:solidFill>
                  <a:srgbClr val="0073A5"/>
                </a:solidFill>
                <a:latin typeface="+mj-lt"/>
              </a:rPr>
              <a:t>Past </a:t>
            </a:r>
            <a:r>
              <a:rPr lang="en-US" sz="1801" dirty="0" err="1">
                <a:solidFill>
                  <a:srgbClr val="0073A5"/>
                </a:solidFill>
                <a:latin typeface="+mj-lt"/>
              </a:rPr>
              <a:t>Past</a:t>
            </a:r>
            <a:r>
              <a:rPr lang="en-US" sz="1801" dirty="0">
                <a:solidFill>
                  <a:srgbClr val="0073A5"/>
                </a:solidFill>
                <a:latin typeface="+mj-lt"/>
              </a:rPr>
              <a:t> President</a:t>
            </a:r>
            <a:br>
              <a:rPr lang="en-US" sz="1801" dirty="0">
                <a:solidFill>
                  <a:srgbClr val="32316A"/>
                </a:solidFill>
                <a:latin typeface="+mj-lt"/>
              </a:rPr>
            </a:br>
            <a:r>
              <a:rPr lang="en-US" sz="1801" dirty="0">
                <a:latin typeface="+mj-lt"/>
              </a:rPr>
              <a:t>Mike McShane</a:t>
            </a:r>
            <a:br>
              <a:rPr lang="en-US" sz="1801" dirty="0">
                <a:solidFill>
                  <a:srgbClr val="0073A5"/>
                </a:solidFill>
                <a:latin typeface="+mj-lt"/>
              </a:rPr>
            </a:b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Finances</a:t>
            </a:r>
            <a:br>
              <a:rPr lang="en-US" sz="1801" dirty="0">
                <a:solidFill>
                  <a:srgbClr val="32316A"/>
                </a:solidFill>
                <a:latin typeface="+mj-lt"/>
              </a:rPr>
            </a:br>
            <a:r>
              <a:rPr lang="en-US" sz="1801" dirty="0">
                <a:latin typeface="+mj-lt"/>
              </a:rPr>
              <a:t>Zeynep </a:t>
            </a:r>
            <a:r>
              <a:rPr lang="en-US" sz="1801" dirty="0" err="1">
                <a:latin typeface="+mj-lt"/>
              </a:rPr>
              <a:t>Çelik</a:t>
            </a:r>
            <a:endParaRPr lang="en-US" sz="1801" dirty="0">
              <a:solidFill>
                <a:srgbClr val="32316A"/>
              </a:solidFill>
              <a:latin typeface="+mj-lt"/>
            </a:endParaRPr>
          </a:p>
          <a:p>
            <a:pPr marL="0" indent="0">
              <a:spcBef>
                <a:spcPts val="601"/>
              </a:spcBef>
              <a:buNone/>
            </a:pPr>
            <a:r>
              <a:rPr lang="en-US" sz="1801" dirty="0">
                <a:solidFill>
                  <a:srgbClr val="0073A5"/>
                </a:solidFill>
                <a:latin typeface="+mj-lt"/>
              </a:rPr>
              <a:t>VP Publications</a:t>
            </a:r>
            <a:br>
              <a:rPr lang="en-US" sz="1801" dirty="0">
                <a:solidFill>
                  <a:srgbClr val="32316A"/>
                </a:solidFill>
                <a:latin typeface="+mj-lt"/>
              </a:rPr>
            </a:br>
            <a:r>
              <a:rPr lang="en-US" sz="1801" dirty="0">
                <a:solidFill>
                  <a:srgbClr val="404040"/>
                </a:solidFill>
                <a:latin typeface="+mj-lt"/>
              </a:rPr>
              <a:t>Krikor B. </a:t>
            </a:r>
            <a:r>
              <a:rPr lang="en-US" sz="1801" dirty="0" err="1">
                <a:solidFill>
                  <a:srgbClr val="404040"/>
                </a:solidFill>
                <a:latin typeface="+mj-lt"/>
              </a:rPr>
              <a:t>Ozanyan</a:t>
            </a:r>
            <a:endParaRPr lang="en-US" sz="1801" dirty="0">
              <a:solidFill>
                <a:srgbClr val="404040"/>
              </a:solidFill>
              <a:latin typeface="+mj-lt"/>
            </a:endParaRPr>
          </a:p>
          <a:p>
            <a:pPr marL="0" indent="0">
              <a:spcBef>
                <a:spcPts val="601"/>
              </a:spcBef>
              <a:buNone/>
            </a:pPr>
            <a:endParaRPr lang="en-US" sz="1801" dirty="0">
              <a:solidFill>
                <a:srgbClr val="404040"/>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VP Technical Operations</a:t>
            </a:r>
            <a:br>
              <a:rPr lang="en-US" sz="1801" dirty="0">
                <a:solidFill>
                  <a:srgbClr val="32316A"/>
                </a:solidFill>
                <a:latin typeface="+mj-lt"/>
              </a:rPr>
            </a:br>
            <a:r>
              <a:rPr lang="en-US" sz="1801" dirty="0">
                <a:solidFill>
                  <a:srgbClr val="404040"/>
                </a:solidFill>
                <a:latin typeface="+mj-lt"/>
              </a:rPr>
              <a:t>Anil Roy</a:t>
            </a:r>
            <a:endParaRPr lang="en-US" sz="1801" dirty="0">
              <a:latin typeface="+mj-lt"/>
            </a:endParaRPr>
          </a:p>
          <a:p>
            <a:pPr marL="0" indent="0">
              <a:spcBef>
                <a:spcPts val="601"/>
              </a:spcBef>
              <a:buNone/>
            </a:pPr>
            <a:r>
              <a:rPr lang="en-US" sz="1801" dirty="0">
                <a:solidFill>
                  <a:srgbClr val="0073A5"/>
                </a:solidFill>
                <a:latin typeface="+mj-lt"/>
              </a:rPr>
              <a:t>VP Conferences</a:t>
            </a:r>
            <a:br>
              <a:rPr lang="en-US" sz="1801" dirty="0">
                <a:solidFill>
                  <a:srgbClr val="404040"/>
                </a:solidFill>
                <a:latin typeface="+mj-lt"/>
              </a:rPr>
            </a:br>
            <a:r>
              <a:rPr lang="en-US" sz="1801" dirty="0">
                <a:solidFill>
                  <a:srgbClr val="404040"/>
                </a:solidFill>
                <a:latin typeface="+mj-lt"/>
              </a:rPr>
              <a:t>Deepak </a:t>
            </a:r>
            <a:r>
              <a:rPr lang="en-US" sz="1801" dirty="0" err="1">
                <a:solidFill>
                  <a:srgbClr val="404040"/>
                </a:solidFill>
                <a:latin typeface="+mj-lt"/>
              </a:rPr>
              <a:t>Uttamchandani</a:t>
            </a:r>
            <a:endParaRPr lang="en-US" sz="1801" dirty="0">
              <a:solidFill>
                <a:srgbClr val="404040"/>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endParaRPr lang="en-US" sz="1801" dirty="0">
              <a:solidFill>
                <a:srgbClr val="0073A5"/>
              </a:solidFill>
              <a:latin typeface="+mj-lt"/>
            </a:endParaRPr>
          </a:p>
          <a:p>
            <a:pPr marL="0" indent="0">
              <a:spcBef>
                <a:spcPts val="601"/>
              </a:spcBef>
              <a:buNone/>
            </a:pPr>
            <a:r>
              <a:rPr lang="en-US" sz="1801" dirty="0">
                <a:solidFill>
                  <a:srgbClr val="0073A5"/>
                </a:solidFill>
                <a:latin typeface="+mj-lt"/>
              </a:rPr>
              <a:t>Secretary – Treasurer</a:t>
            </a:r>
            <a:br>
              <a:rPr lang="en-US" sz="1801" dirty="0">
                <a:solidFill>
                  <a:srgbClr val="0073A5"/>
                </a:solidFill>
                <a:latin typeface="+mj-lt"/>
              </a:rPr>
            </a:br>
            <a:r>
              <a:rPr lang="en-US" sz="1801" dirty="0" err="1">
                <a:solidFill>
                  <a:srgbClr val="404040"/>
                </a:solidFill>
                <a:latin typeface="+mj-lt"/>
              </a:rPr>
              <a:t>Chonggang</a:t>
            </a:r>
            <a:r>
              <a:rPr lang="en-US" sz="1801" dirty="0">
                <a:solidFill>
                  <a:srgbClr val="404040"/>
                </a:solidFill>
                <a:latin typeface="+mj-lt"/>
              </a:rPr>
              <a:t> Wang</a:t>
            </a:r>
          </a:p>
          <a:p>
            <a:pPr marL="0" indent="0">
              <a:spcBef>
                <a:spcPts val="601"/>
              </a:spcBef>
              <a:buNone/>
            </a:pPr>
            <a:endParaRPr lang="en-US" sz="1801" dirty="0">
              <a:solidFill>
                <a:srgbClr val="404040"/>
              </a:solidFill>
              <a:latin typeface="+mj-lt"/>
            </a:endParaRPr>
          </a:p>
          <a:p>
            <a:pPr marL="0" indent="0">
              <a:spcBef>
                <a:spcPts val="601"/>
              </a:spcBef>
              <a:buNone/>
            </a:pPr>
            <a:endParaRPr lang="en-US" sz="1801" dirty="0">
              <a:solidFill>
                <a:srgbClr val="404040"/>
              </a:solidFill>
              <a:latin typeface="+mj-lt"/>
            </a:endParaRPr>
          </a:p>
          <a:p>
            <a:pPr marL="0" indent="0">
              <a:spcBef>
                <a:spcPts val="601"/>
              </a:spcBef>
              <a:buNone/>
            </a:pPr>
            <a:endParaRPr lang="en-US" sz="1801" dirty="0">
              <a:latin typeface="+mj-lt"/>
            </a:endParaRPr>
          </a:p>
          <a:p>
            <a:pPr marL="0" indent="0">
              <a:spcBef>
                <a:spcPts val="601"/>
              </a:spcBef>
              <a:buNone/>
            </a:pPr>
            <a:endParaRPr lang="en-US" sz="1801" dirty="0">
              <a:latin typeface="+mj-lt"/>
            </a:endParaRPr>
          </a:p>
          <a:p>
            <a:pPr marL="0" indent="0">
              <a:spcBef>
                <a:spcPts val="601"/>
              </a:spcBef>
              <a:buNone/>
            </a:pPr>
            <a:endParaRPr lang="en-US" sz="1801" dirty="0">
              <a:latin typeface="+mj-lt"/>
            </a:endParaRPr>
          </a:p>
        </p:txBody>
      </p:sp>
      <p:sp>
        <p:nvSpPr>
          <p:cNvPr id="10" name="Content Placeholder 2">
            <a:extLst>
              <a:ext uri="{FF2B5EF4-FFF2-40B4-BE49-F238E27FC236}">
                <a16:creationId xmlns:a16="http://schemas.microsoft.com/office/drawing/2014/main" id="{FBEADF51-AB2C-44FA-9AE3-A769DBF694FC}"/>
              </a:ext>
            </a:extLst>
          </p:cNvPr>
          <p:cNvSpPr txBox="1">
            <a:spLocks/>
          </p:cNvSpPr>
          <p:nvPr/>
        </p:nvSpPr>
        <p:spPr>
          <a:xfrm>
            <a:off x="6474354" y="-28991"/>
            <a:ext cx="3285964" cy="1831270"/>
          </a:xfrm>
          <a:prstGeom prst="rect">
            <a:avLst/>
          </a:prstGeom>
        </p:spPr>
        <p:txBody>
          <a:bodyPr vert="horz" wrap="square" lIns="0" tIns="45721" rIns="0" bIns="45721" numCol="1"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endParaRPr lang="en-US" sz="1801" dirty="0">
              <a:latin typeface="+mj-lt"/>
            </a:endParaRPr>
          </a:p>
        </p:txBody>
      </p:sp>
      <p:sp>
        <p:nvSpPr>
          <p:cNvPr id="12" name="Content Placeholder 2">
            <a:extLst>
              <a:ext uri="{FF2B5EF4-FFF2-40B4-BE49-F238E27FC236}">
                <a16:creationId xmlns:a16="http://schemas.microsoft.com/office/drawing/2014/main" id="{DE01872A-D311-4BD9-A310-B60C7C0668DD}"/>
              </a:ext>
            </a:extLst>
          </p:cNvPr>
          <p:cNvSpPr txBox="1">
            <a:spLocks/>
          </p:cNvSpPr>
          <p:nvPr/>
        </p:nvSpPr>
        <p:spPr>
          <a:xfrm>
            <a:off x="2575858" y="2677045"/>
            <a:ext cx="2461617" cy="830999"/>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1"/>
              </a:spcBef>
              <a:buNone/>
            </a:pPr>
            <a:r>
              <a:rPr lang="en-US" sz="2400" dirty="0">
                <a:solidFill>
                  <a:srgbClr val="0073A5"/>
                </a:solidFill>
                <a:latin typeface="+mj-lt"/>
              </a:rPr>
              <a:t>President</a:t>
            </a:r>
            <a:br>
              <a:rPr lang="en-US" sz="2400" b="1" dirty="0">
                <a:latin typeface="+mj-lt"/>
              </a:rPr>
            </a:br>
            <a:r>
              <a:rPr lang="en-US" sz="2400" dirty="0">
                <a:latin typeface="+mj-lt"/>
              </a:rPr>
              <a:t>Andrei </a:t>
            </a:r>
            <a:r>
              <a:rPr lang="en-US" sz="2400" dirty="0" err="1">
                <a:latin typeface="+mj-lt"/>
              </a:rPr>
              <a:t>Shkel</a:t>
            </a:r>
            <a:endParaRPr lang="en-US" sz="1801" dirty="0">
              <a:latin typeface="+mj-lt"/>
            </a:endParaRPr>
          </a:p>
        </p:txBody>
      </p:sp>
      <p:sp>
        <p:nvSpPr>
          <p:cNvPr id="13" name="Content Placeholder 2">
            <a:extLst>
              <a:ext uri="{FF2B5EF4-FFF2-40B4-BE49-F238E27FC236}">
                <a16:creationId xmlns:a16="http://schemas.microsoft.com/office/drawing/2014/main" id="{93DD1D95-AD39-4B69-B48A-8D35AB318CD9}"/>
              </a:ext>
            </a:extLst>
          </p:cNvPr>
          <p:cNvSpPr txBox="1">
            <a:spLocks/>
          </p:cNvSpPr>
          <p:nvPr/>
        </p:nvSpPr>
        <p:spPr>
          <a:xfrm>
            <a:off x="6775077" y="2677045"/>
            <a:ext cx="2461617" cy="830999"/>
          </a:xfrm>
          <a:prstGeom prst="rect">
            <a:avLst/>
          </a:prstGeom>
        </p:spPr>
        <p:txBody>
          <a:bodyPr vert="horz" wrap="square" lIns="0" tIns="45721" rIns="0" bIns="45721" numCol="1" rtlCol="0" anchor="ctr" anchorCtr="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914384">
              <a:spcBef>
                <a:spcPts val="601"/>
              </a:spcBef>
              <a:buClrTx/>
              <a:buSzTx/>
              <a:buNone/>
              <a:defRPr/>
            </a:pPr>
            <a:r>
              <a:rPr lang="en-US" sz="2400" dirty="0">
                <a:solidFill>
                  <a:srgbClr val="0073A5"/>
                </a:solidFill>
                <a:latin typeface="Calibri Light" panose="020F0302020204030204"/>
              </a:rPr>
              <a:t>President-Elect</a:t>
            </a:r>
            <a:br>
              <a:rPr lang="en-US" sz="2400" b="1" dirty="0">
                <a:solidFill>
                  <a:prstClr val="black"/>
                </a:solidFill>
                <a:latin typeface="Calibri Light" panose="020F0302020204030204"/>
              </a:rPr>
            </a:br>
            <a:r>
              <a:rPr lang="en-US" sz="2400" dirty="0">
                <a:solidFill>
                  <a:prstClr val="black"/>
                </a:solidFill>
                <a:latin typeface="Calibri Light" panose="020F0302020204030204"/>
              </a:rPr>
              <a:t>Ravinder Dahiya</a:t>
            </a:r>
            <a:endParaRPr lang="en-US" sz="1801" dirty="0">
              <a:solidFill>
                <a:prstClr val="black"/>
              </a:solidFill>
              <a:latin typeface="Calibri Light" panose="020F0302020204030204"/>
            </a:endParaRPr>
          </a:p>
        </p:txBody>
      </p:sp>
      <p:cxnSp>
        <p:nvCxnSpPr>
          <p:cNvPr id="6" name="Straight Connector 5">
            <a:extLst>
              <a:ext uri="{FF2B5EF4-FFF2-40B4-BE49-F238E27FC236}">
                <a16:creationId xmlns:a16="http://schemas.microsoft.com/office/drawing/2014/main" id="{FC7305AC-1A3E-4398-993C-575FCF33DD88}"/>
              </a:ext>
            </a:extLst>
          </p:cNvPr>
          <p:cNvCxnSpPr/>
          <p:nvPr/>
        </p:nvCxnSpPr>
        <p:spPr>
          <a:xfrm>
            <a:off x="677335" y="4166888"/>
            <a:ext cx="9087653" cy="0"/>
          </a:xfrm>
          <a:prstGeom prst="line">
            <a:avLst/>
          </a:prstGeom>
          <a:ln w="19050">
            <a:solidFill>
              <a:srgbClr val="0763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785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Meeting">
            <a:extLst>
              <a:ext uri="{FF2B5EF4-FFF2-40B4-BE49-F238E27FC236}">
                <a16:creationId xmlns:a16="http://schemas.microsoft.com/office/drawing/2014/main" id="{F0D5C40D-B6FD-4F4C-BC11-D8D0EE2C5C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824" y="2533664"/>
            <a:ext cx="664524" cy="664524"/>
          </a:xfrm>
          <a:prstGeom prst="rect">
            <a:avLst/>
          </a:prstGeom>
        </p:spPr>
      </p:pic>
      <p:pic>
        <p:nvPicPr>
          <p:cNvPr id="8" name="Graphic 7" descr="Pencil">
            <a:extLst>
              <a:ext uri="{FF2B5EF4-FFF2-40B4-BE49-F238E27FC236}">
                <a16:creationId xmlns:a16="http://schemas.microsoft.com/office/drawing/2014/main" id="{D75FE034-8A47-420C-8AFC-36DF7D785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2824" y="3559381"/>
            <a:ext cx="555171" cy="555171"/>
          </a:xfrm>
          <a:prstGeom prst="rect">
            <a:avLst/>
          </a:prstGeom>
        </p:spPr>
      </p:pic>
      <p:pic>
        <p:nvPicPr>
          <p:cNvPr id="10" name="Graphic 9" descr="Head with gears">
            <a:extLst>
              <a:ext uri="{FF2B5EF4-FFF2-40B4-BE49-F238E27FC236}">
                <a16:creationId xmlns:a16="http://schemas.microsoft.com/office/drawing/2014/main" id="{BDFF2616-917D-4A5F-A582-E4B18950FE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2356" y="4586464"/>
            <a:ext cx="555171" cy="555171"/>
          </a:xfrm>
          <a:prstGeom prst="rect">
            <a:avLst/>
          </a:prstGeom>
        </p:spPr>
      </p:pic>
      <p:pic>
        <p:nvPicPr>
          <p:cNvPr id="12" name="Graphic 11" descr="Ruler">
            <a:extLst>
              <a:ext uri="{FF2B5EF4-FFF2-40B4-BE49-F238E27FC236}">
                <a16:creationId xmlns:a16="http://schemas.microsoft.com/office/drawing/2014/main" id="{5576F332-4247-46BA-ACFE-0E5E3C50CA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7293" y="2620732"/>
            <a:ext cx="562121" cy="562121"/>
          </a:xfrm>
          <a:prstGeom prst="rect">
            <a:avLst/>
          </a:prstGeom>
        </p:spPr>
      </p:pic>
      <p:pic>
        <p:nvPicPr>
          <p:cNvPr id="20" name="Graphic 19" descr="Lightbulb">
            <a:extLst>
              <a:ext uri="{FF2B5EF4-FFF2-40B4-BE49-F238E27FC236}">
                <a16:creationId xmlns:a16="http://schemas.microsoft.com/office/drawing/2014/main" id="{C2BA328F-EE77-48A3-8BB8-F1B310107F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7290" y="3536949"/>
            <a:ext cx="594778" cy="594778"/>
          </a:xfrm>
          <a:prstGeom prst="rect">
            <a:avLst/>
          </a:prstGeom>
        </p:spPr>
      </p:pic>
      <p:pic>
        <p:nvPicPr>
          <p:cNvPr id="24" name="Graphic 23" descr="Handshake">
            <a:extLst>
              <a:ext uri="{FF2B5EF4-FFF2-40B4-BE49-F238E27FC236}">
                <a16:creationId xmlns:a16="http://schemas.microsoft.com/office/drawing/2014/main" id="{A759D39E-0277-4D16-9340-6CBA516161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09995" y="4484061"/>
            <a:ext cx="776713" cy="776713"/>
          </a:xfrm>
          <a:prstGeom prst="rect">
            <a:avLst/>
          </a:prstGeom>
        </p:spPr>
      </p:pic>
      <p:sp>
        <p:nvSpPr>
          <p:cNvPr id="26" name="TextBox 25">
            <a:extLst>
              <a:ext uri="{FF2B5EF4-FFF2-40B4-BE49-F238E27FC236}">
                <a16:creationId xmlns:a16="http://schemas.microsoft.com/office/drawing/2014/main" id="{8D5903C3-D76B-48E1-B49C-C68CEEE7F264}"/>
              </a:ext>
            </a:extLst>
          </p:cNvPr>
          <p:cNvSpPr txBox="1"/>
          <p:nvPr/>
        </p:nvSpPr>
        <p:spPr>
          <a:xfrm>
            <a:off x="1984446" y="2666904"/>
            <a:ext cx="3133178" cy="461665"/>
          </a:xfrm>
          <a:prstGeom prst="rect">
            <a:avLst/>
          </a:prstGeom>
          <a:noFill/>
        </p:spPr>
        <p:txBody>
          <a:bodyPr wrap="square" rtlCol="0">
            <a:spAutoFit/>
          </a:bodyPr>
          <a:lstStyle/>
          <a:p>
            <a:r>
              <a:rPr lang="en-US" sz="2400" dirty="0">
                <a:latin typeface="+mj-lt"/>
              </a:rPr>
              <a:t>Conferences</a:t>
            </a:r>
          </a:p>
        </p:txBody>
      </p:sp>
      <p:sp>
        <p:nvSpPr>
          <p:cNvPr id="32" name="TextBox 31">
            <a:extLst>
              <a:ext uri="{FF2B5EF4-FFF2-40B4-BE49-F238E27FC236}">
                <a16:creationId xmlns:a16="http://schemas.microsoft.com/office/drawing/2014/main" id="{CC92B611-FB74-4607-B4EF-8C4F843731EF}"/>
              </a:ext>
            </a:extLst>
          </p:cNvPr>
          <p:cNvSpPr txBox="1"/>
          <p:nvPr/>
        </p:nvSpPr>
        <p:spPr>
          <a:xfrm>
            <a:off x="1984444" y="3558058"/>
            <a:ext cx="3416208" cy="461665"/>
          </a:xfrm>
          <a:prstGeom prst="rect">
            <a:avLst/>
          </a:prstGeom>
          <a:noFill/>
        </p:spPr>
        <p:txBody>
          <a:bodyPr wrap="square" rtlCol="0">
            <a:spAutoFit/>
          </a:bodyPr>
          <a:lstStyle/>
          <a:p>
            <a:r>
              <a:rPr lang="en-US" sz="2400" dirty="0">
                <a:latin typeface="+mj-lt"/>
              </a:rPr>
              <a:t>Publications</a:t>
            </a:r>
          </a:p>
        </p:txBody>
      </p:sp>
      <p:sp>
        <p:nvSpPr>
          <p:cNvPr id="34" name="TextBox 33">
            <a:extLst>
              <a:ext uri="{FF2B5EF4-FFF2-40B4-BE49-F238E27FC236}">
                <a16:creationId xmlns:a16="http://schemas.microsoft.com/office/drawing/2014/main" id="{8429FE49-E018-4013-BF8C-6B0F111C2816}"/>
              </a:ext>
            </a:extLst>
          </p:cNvPr>
          <p:cNvSpPr txBox="1"/>
          <p:nvPr/>
        </p:nvSpPr>
        <p:spPr>
          <a:xfrm>
            <a:off x="1978348" y="4611581"/>
            <a:ext cx="3607362" cy="461665"/>
          </a:xfrm>
          <a:prstGeom prst="rect">
            <a:avLst/>
          </a:prstGeom>
          <a:noFill/>
        </p:spPr>
        <p:txBody>
          <a:bodyPr wrap="square" rtlCol="0">
            <a:spAutoFit/>
          </a:bodyPr>
          <a:lstStyle/>
          <a:p>
            <a:r>
              <a:rPr lang="en-US" sz="2400" dirty="0">
                <a:latin typeface="+mj-lt"/>
              </a:rPr>
              <a:t>Technical Activities</a:t>
            </a:r>
          </a:p>
        </p:txBody>
      </p:sp>
      <p:sp>
        <p:nvSpPr>
          <p:cNvPr id="36" name="TextBox 35">
            <a:extLst>
              <a:ext uri="{FF2B5EF4-FFF2-40B4-BE49-F238E27FC236}">
                <a16:creationId xmlns:a16="http://schemas.microsoft.com/office/drawing/2014/main" id="{6DE25BA5-6C57-48FE-87B8-BAD5C54D2F11}"/>
              </a:ext>
            </a:extLst>
          </p:cNvPr>
          <p:cNvSpPr txBox="1"/>
          <p:nvPr/>
        </p:nvSpPr>
        <p:spPr>
          <a:xfrm>
            <a:off x="6917431" y="2666906"/>
            <a:ext cx="2841171" cy="461665"/>
          </a:xfrm>
          <a:prstGeom prst="rect">
            <a:avLst/>
          </a:prstGeom>
          <a:noFill/>
        </p:spPr>
        <p:txBody>
          <a:bodyPr wrap="square" rtlCol="0">
            <a:spAutoFit/>
          </a:bodyPr>
          <a:lstStyle/>
          <a:p>
            <a:r>
              <a:rPr lang="en-US" sz="2400" dirty="0">
                <a:latin typeface="+mj-lt"/>
              </a:rPr>
              <a:t>Standards</a:t>
            </a:r>
          </a:p>
        </p:txBody>
      </p:sp>
      <p:sp>
        <p:nvSpPr>
          <p:cNvPr id="38" name="TextBox 37">
            <a:extLst>
              <a:ext uri="{FF2B5EF4-FFF2-40B4-BE49-F238E27FC236}">
                <a16:creationId xmlns:a16="http://schemas.microsoft.com/office/drawing/2014/main" id="{34807958-A041-4B44-95B1-DFA50366161B}"/>
              </a:ext>
            </a:extLst>
          </p:cNvPr>
          <p:cNvSpPr txBox="1"/>
          <p:nvPr/>
        </p:nvSpPr>
        <p:spPr>
          <a:xfrm>
            <a:off x="6917429" y="3556492"/>
            <a:ext cx="2155372" cy="461665"/>
          </a:xfrm>
          <a:prstGeom prst="rect">
            <a:avLst/>
          </a:prstGeom>
          <a:noFill/>
        </p:spPr>
        <p:txBody>
          <a:bodyPr wrap="square" rtlCol="0">
            <a:spAutoFit/>
          </a:bodyPr>
          <a:lstStyle/>
          <a:p>
            <a:r>
              <a:rPr lang="en-US" sz="2400" dirty="0">
                <a:latin typeface="+mj-lt"/>
              </a:rPr>
              <a:t>Education</a:t>
            </a:r>
          </a:p>
        </p:txBody>
      </p:sp>
      <p:sp>
        <p:nvSpPr>
          <p:cNvPr id="40" name="TextBox 39">
            <a:extLst>
              <a:ext uri="{FF2B5EF4-FFF2-40B4-BE49-F238E27FC236}">
                <a16:creationId xmlns:a16="http://schemas.microsoft.com/office/drawing/2014/main" id="{2A90B175-5F0E-462A-8B60-E1D608FB60C4}"/>
              </a:ext>
            </a:extLst>
          </p:cNvPr>
          <p:cNvSpPr txBox="1"/>
          <p:nvPr/>
        </p:nvSpPr>
        <p:spPr>
          <a:xfrm>
            <a:off x="6923126" y="4595571"/>
            <a:ext cx="3111702" cy="461665"/>
          </a:xfrm>
          <a:prstGeom prst="rect">
            <a:avLst/>
          </a:prstGeom>
          <a:noFill/>
        </p:spPr>
        <p:txBody>
          <a:bodyPr wrap="square" rtlCol="0">
            <a:spAutoFit/>
          </a:bodyPr>
          <a:lstStyle/>
          <a:p>
            <a:r>
              <a:rPr lang="en-US" sz="2400" dirty="0">
                <a:latin typeface="+mj-lt"/>
              </a:rPr>
              <a:t>Networking</a:t>
            </a:r>
          </a:p>
        </p:txBody>
      </p:sp>
      <p:cxnSp>
        <p:nvCxnSpPr>
          <p:cNvPr id="43" name="Straight Connector 42">
            <a:extLst>
              <a:ext uri="{FF2B5EF4-FFF2-40B4-BE49-F238E27FC236}">
                <a16:creationId xmlns:a16="http://schemas.microsoft.com/office/drawing/2014/main" id="{D40C3E43-654B-4BC7-AB67-9C51E5F9ECD8}"/>
              </a:ext>
            </a:extLst>
          </p:cNvPr>
          <p:cNvCxnSpPr>
            <a:cxnSpLocks/>
          </p:cNvCxnSpPr>
          <p:nvPr/>
        </p:nvCxnSpPr>
        <p:spPr>
          <a:xfrm>
            <a:off x="1825896" y="266690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F8A11D5-4A84-45D3-AA46-DCE09FB38AC5}"/>
              </a:ext>
            </a:extLst>
          </p:cNvPr>
          <p:cNvPicPr>
            <a:picLocks noChangeAspect="1"/>
          </p:cNvPicPr>
          <p:nvPr/>
        </p:nvPicPr>
        <p:blipFill>
          <a:blip r:embed="rId14"/>
          <a:stretch>
            <a:fillRect/>
          </a:stretch>
        </p:blipFill>
        <p:spPr>
          <a:xfrm>
            <a:off x="1825897" y="4632379"/>
            <a:ext cx="6097" cy="463336"/>
          </a:xfrm>
          <a:prstGeom prst="rect">
            <a:avLst/>
          </a:prstGeom>
        </p:spPr>
      </p:pic>
      <p:sp>
        <p:nvSpPr>
          <p:cNvPr id="5" name="Title 4">
            <a:extLst>
              <a:ext uri="{FF2B5EF4-FFF2-40B4-BE49-F238E27FC236}">
                <a16:creationId xmlns:a16="http://schemas.microsoft.com/office/drawing/2014/main" id="{219C9190-1E39-49EC-9478-0B9E3D2C2280}"/>
              </a:ext>
            </a:extLst>
          </p:cNvPr>
          <p:cNvSpPr>
            <a:spLocks noGrp="1"/>
          </p:cNvSpPr>
          <p:nvPr>
            <p:ph type="title"/>
          </p:nvPr>
        </p:nvSpPr>
        <p:spPr>
          <a:xfrm>
            <a:off x="838201" y="345385"/>
            <a:ext cx="7057522" cy="776713"/>
          </a:xfrm>
        </p:spPr>
        <p:txBody>
          <a:bodyPr/>
          <a:lstStyle/>
          <a:p>
            <a:r>
              <a:rPr lang="en-US" dirty="0"/>
              <a:t>What Can the Council Do For You?</a:t>
            </a:r>
          </a:p>
        </p:txBody>
      </p:sp>
      <p:cxnSp>
        <p:nvCxnSpPr>
          <p:cNvPr id="25" name="Straight Connector 24">
            <a:extLst>
              <a:ext uri="{FF2B5EF4-FFF2-40B4-BE49-F238E27FC236}">
                <a16:creationId xmlns:a16="http://schemas.microsoft.com/office/drawing/2014/main" id="{91043781-A849-4A5E-BABD-1534E3F31575}"/>
              </a:ext>
            </a:extLst>
          </p:cNvPr>
          <p:cNvCxnSpPr>
            <a:cxnSpLocks/>
          </p:cNvCxnSpPr>
          <p:nvPr/>
        </p:nvCxnSpPr>
        <p:spPr>
          <a:xfrm>
            <a:off x="1825896" y="361078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A1A686-9D7C-4589-8C09-5BC3280C9968}"/>
              </a:ext>
            </a:extLst>
          </p:cNvPr>
          <p:cNvCxnSpPr>
            <a:cxnSpLocks/>
          </p:cNvCxnSpPr>
          <p:nvPr/>
        </p:nvCxnSpPr>
        <p:spPr>
          <a:xfrm>
            <a:off x="1825896" y="4633557"/>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77B7CB-5D23-43EF-85DC-E5490E0938D3}"/>
              </a:ext>
            </a:extLst>
          </p:cNvPr>
          <p:cNvCxnSpPr>
            <a:cxnSpLocks/>
          </p:cNvCxnSpPr>
          <p:nvPr/>
        </p:nvCxnSpPr>
        <p:spPr>
          <a:xfrm>
            <a:off x="6426032" y="2661043"/>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6E136B-A139-47B8-8AB1-9170A03F29CE}"/>
              </a:ext>
            </a:extLst>
          </p:cNvPr>
          <p:cNvCxnSpPr>
            <a:cxnSpLocks/>
          </p:cNvCxnSpPr>
          <p:nvPr/>
        </p:nvCxnSpPr>
        <p:spPr>
          <a:xfrm>
            <a:off x="6426032" y="3604924"/>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D92E55-C19C-4565-8647-EB4747259BCE}"/>
              </a:ext>
            </a:extLst>
          </p:cNvPr>
          <p:cNvCxnSpPr>
            <a:cxnSpLocks/>
          </p:cNvCxnSpPr>
          <p:nvPr/>
        </p:nvCxnSpPr>
        <p:spPr>
          <a:xfrm>
            <a:off x="6426032" y="4627698"/>
            <a:ext cx="0" cy="452359"/>
          </a:xfrm>
          <a:prstGeom prst="line">
            <a:avLst/>
          </a:prstGeom>
          <a:ln>
            <a:solidFill>
              <a:srgbClr val="005D49"/>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D6F543D-F65C-4A1E-82E2-439088C4C801}"/>
              </a:ext>
            </a:extLst>
          </p:cNvPr>
          <p:cNvSpPr txBox="1">
            <a:spLocks/>
          </p:cNvSpPr>
          <p:nvPr/>
        </p:nvSpPr>
        <p:spPr>
          <a:xfrm>
            <a:off x="838200" y="1041039"/>
            <a:ext cx="9559697" cy="923716"/>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57192">
              <a:spcBef>
                <a:spcPts val="1001"/>
              </a:spcBef>
              <a:buClr>
                <a:srgbClr val="3D3C75"/>
              </a:buClr>
              <a:buNone/>
              <a:defRPr/>
            </a:pPr>
            <a:r>
              <a:rPr lang="en-US" sz="1801" dirty="0">
                <a:solidFill>
                  <a:srgbClr val="222222"/>
                </a:solidFill>
                <a:latin typeface="+mj-lt"/>
              </a:rPr>
              <a:t>As Sensors Council is an IEEE Technical Council and unlike Member Societies, individuals cannot be members of a council. However, IEEE Members can register as Sensors Council participants, receive newsletters, attend Sensors Council sponsored events, and volunteer.</a:t>
            </a:r>
          </a:p>
        </p:txBody>
      </p:sp>
    </p:spTree>
    <p:extLst>
      <p:ext uri="{BB962C8B-B14F-4D97-AF65-F5344CB8AC3E}">
        <p14:creationId xmlns:p14="http://schemas.microsoft.com/office/powerpoint/2010/main" val="19927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5C92A5B-8321-4400-8C50-1D9EAA06D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413234" y="1235841"/>
            <a:ext cx="7365532" cy="438632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w="0" h="38100"/>
            <a:contourClr>
              <a:srgbClr val="C0C0C0"/>
            </a:contourClr>
          </a:sp3d>
        </p:spPr>
      </p:pic>
      <p:sp>
        <p:nvSpPr>
          <p:cNvPr id="8" name="Title 3">
            <a:extLst>
              <a:ext uri="{FF2B5EF4-FFF2-40B4-BE49-F238E27FC236}">
                <a16:creationId xmlns:a16="http://schemas.microsoft.com/office/drawing/2014/main" id="{1B055ADE-B852-4B44-BF0A-D744D55F8DFA}"/>
              </a:ext>
            </a:extLst>
          </p:cNvPr>
          <p:cNvSpPr txBox="1">
            <a:spLocks/>
          </p:cNvSpPr>
          <p:nvPr/>
        </p:nvSpPr>
        <p:spPr>
          <a:xfrm>
            <a:off x="838200" y="345385"/>
            <a:ext cx="7513321"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Sensors Council’s 26 Member Societies</a:t>
            </a:r>
          </a:p>
        </p:txBody>
      </p:sp>
    </p:spTree>
    <p:extLst>
      <p:ext uri="{BB962C8B-B14F-4D97-AF65-F5344CB8AC3E}">
        <p14:creationId xmlns:p14="http://schemas.microsoft.com/office/powerpoint/2010/main" val="324688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BD1155-8698-4AF5-A7E8-1557E4774736}"/>
              </a:ext>
            </a:extLst>
          </p:cNvPr>
          <p:cNvSpPr>
            <a:spLocks noGrp="1"/>
          </p:cNvSpPr>
          <p:nvPr>
            <p:ph type="title"/>
          </p:nvPr>
        </p:nvSpPr>
        <p:spPr/>
        <p:txBody>
          <a:bodyPr/>
          <a:lstStyle/>
          <a:p>
            <a:r>
              <a:rPr lang="en-US" dirty="0"/>
              <a:t>Conferences</a:t>
            </a:r>
          </a:p>
        </p:txBody>
      </p:sp>
      <p:sp>
        <p:nvSpPr>
          <p:cNvPr id="37" name="Content Placeholder 2">
            <a:extLst>
              <a:ext uri="{FF2B5EF4-FFF2-40B4-BE49-F238E27FC236}">
                <a16:creationId xmlns:a16="http://schemas.microsoft.com/office/drawing/2014/main" id="{F592C5CF-9935-4154-ABBF-6F3B1A41A1C6}"/>
              </a:ext>
            </a:extLst>
          </p:cNvPr>
          <p:cNvSpPr txBox="1">
            <a:spLocks/>
          </p:cNvSpPr>
          <p:nvPr/>
        </p:nvSpPr>
        <p:spPr>
          <a:xfrm>
            <a:off x="154912" y="5595618"/>
            <a:ext cx="11945648" cy="369462"/>
          </a:xfrm>
          <a:prstGeom prst="rect">
            <a:avLst/>
          </a:prstGeom>
        </p:spPr>
        <p:txBody>
          <a:bodyPr vert="horz" wrap="square" lIns="91440" tIns="45721" rIns="91440" bIns="45721"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1801" dirty="0">
                <a:solidFill>
                  <a:schemeClr val="tx1"/>
                </a:solidFill>
                <a:latin typeface="+mj-lt"/>
                <a:cs typeface="Arial" panose="020B0604020202020204" pitchFamily="34" charset="0"/>
              </a:rPr>
              <a:t>A full list of events and conferences, call for papers, and registration information can be found on </a:t>
            </a:r>
            <a:r>
              <a:rPr lang="en-US" sz="1801" dirty="0">
                <a:solidFill>
                  <a:srgbClr val="0073A5"/>
                </a:solidFill>
                <a:latin typeface="+mj-lt"/>
                <a:cs typeface="Arial" panose="020B0604020202020204" pitchFamily="34" charset="0"/>
              </a:rPr>
              <a:t>ieee-sensors.org/conferences</a:t>
            </a:r>
            <a:r>
              <a:rPr lang="en-US" sz="1801" dirty="0">
                <a:solidFill>
                  <a:schemeClr val="tx1"/>
                </a:solidFill>
                <a:latin typeface="+mj-lt"/>
                <a:cs typeface="Arial" panose="020B0604020202020204" pitchFamily="34" charset="0"/>
              </a:rPr>
              <a:t>.</a:t>
            </a:r>
          </a:p>
        </p:txBody>
      </p:sp>
      <p:sp>
        <p:nvSpPr>
          <p:cNvPr id="62" name="Rectangle: Diagonal Corners Rounded 61">
            <a:extLst>
              <a:ext uri="{FF2B5EF4-FFF2-40B4-BE49-F238E27FC236}">
                <a16:creationId xmlns:a16="http://schemas.microsoft.com/office/drawing/2014/main" id="{73B47EFD-67F3-4867-ADC6-7DCB7E840166}"/>
              </a:ext>
            </a:extLst>
          </p:cNvPr>
          <p:cNvSpPr/>
          <p:nvPr/>
        </p:nvSpPr>
        <p:spPr>
          <a:xfrm>
            <a:off x="8289982" y="1260964"/>
            <a:ext cx="2893079" cy="4063428"/>
          </a:xfrm>
          <a:prstGeom prst="round2DiagRect">
            <a:avLst/>
          </a:prstGeom>
          <a:noFill/>
          <a:ln w="38100">
            <a:solidFill>
              <a:srgbClr val="005D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3" name="Rectangle: Diagonal Corners Rounded 62">
            <a:extLst>
              <a:ext uri="{FF2B5EF4-FFF2-40B4-BE49-F238E27FC236}">
                <a16:creationId xmlns:a16="http://schemas.microsoft.com/office/drawing/2014/main" id="{4652358C-94DF-49F2-8555-FD1B546F9BDE}"/>
              </a:ext>
            </a:extLst>
          </p:cNvPr>
          <p:cNvSpPr/>
          <p:nvPr/>
        </p:nvSpPr>
        <p:spPr>
          <a:xfrm>
            <a:off x="979136" y="1257425"/>
            <a:ext cx="2893079" cy="4066970"/>
          </a:xfrm>
          <a:prstGeom prst="round2DiagRect">
            <a:avLst/>
          </a:prstGeom>
          <a:noFill/>
          <a:ln w="38100">
            <a:solidFill>
              <a:srgbClr val="002F7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4" name="Rectangle: Diagonal Corners Rounded 63">
            <a:extLst>
              <a:ext uri="{FF2B5EF4-FFF2-40B4-BE49-F238E27FC236}">
                <a16:creationId xmlns:a16="http://schemas.microsoft.com/office/drawing/2014/main" id="{96777D8F-5126-4B9A-BD01-A30F512B566E}"/>
              </a:ext>
            </a:extLst>
          </p:cNvPr>
          <p:cNvSpPr/>
          <p:nvPr/>
        </p:nvSpPr>
        <p:spPr>
          <a:xfrm>
            <a:off x="4593526" y="1257424"/>
            <a:ext cx="2893079" cy="4066967"/>
          </a:xfrm>
          <a:prstGeom prst="round2DiagRect">
            <a:avLst/>
          </a:prstGeom>
          <a:noFill/>
          <a:ln w="38100">
            <a:solidFill>
              <a:srgbClr val="015E8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841" dirty="0"/>
          </a:p>
        </p:txBody>
      </p:sp>
      <p:sp>
        <p:nvSpPr>
          <p:cNvPr id="65" name="Content Placeholder 18">
            <a:extLst>
              <a:ext uri="{FF2B5EF4-FFF2-40B4-BE49-F238E27FC236}">
                <a16:creationId xmlns:a16="http://schemas.microsoft.com/office/drawing/2014/main" id="{1739BA29-B620-4DF5-BF84-D535CD532C18}"/>
              </a:ext>
            </a:extLst>
          </p:cNvPr>
          <p:cNvSpPr txBox="1">
            <a:spLocks/>
          </p:cNvSpPr>
          <p:nvPr/>
        </p:nvSpPr>
        <p:spPr>
          <a:xfrm>
            <a:off x="1085346" y="3023206"/>
            <a:ext cx="2650172" cy="175432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2400" b="1" dirty="0">
                <a:solidFill>
                  <a:prstClr val="black"/>
                </a:solidFill>
                <a:latin typeface="Calibri Light" panose="020F0302020204030204"/>
              </a:rPr>
              <a:t>IEEE SENSORS Conference</a:t>
            </a:r>
          </a:p>
          <a:p>
            <a:pPr marL="0" indent="0" algn="ctr">
              <a:lnSpc>
                <a:spcPct val="100000"/>
              </a:lnSpc>
              <a:spcBef>
                <a:spcPts val="0"/>
              </a:spcBef>
              <a:buNone/>
              <a:defRPr/>
            </a:pPr>
            <a:endParaRPr lang="en-US" sz="2000" dirty="0">
              <a:solidFill>
                <a:prstClr val="black"/>
              </a:solidFill>
              <a:latin typeface="Calibri Light" panose="020F0302020204030204"/>
            </a:endParaRPr>
          </a:p>
          <a:p>
            <a:pPr marL="0" indent="0" algn="ctr">
              <a:lnSpc>
                <a:spcPct val="100000"/>
              </a:lnSpc>
              <a:spcBef>
                <a:spcPts val="0"/>
              </a:spcBef>
              <a:buNone/>
              <a:defRPr/>
            </a:pPr>
            <a:r>
              <a:rPr lang="en-US" sz="2000" dirty="0">
                <a:solidFill>
                  <a:prstClr val="black"/>
                </a:solidFill>
                <a:latin typeface="Calibri Light" panose="020F0302020204030204"/>
              </a:rPr>
              <a:t>Virtual Conference</a:t>
            </a:r>
          </a:p>
          <a:p>
            <a:pPr marL="0" indent="0" algn="ctr">
              <a:lnSpc>
                <a:spcPct val="100000"/>
              </a:lnSpc>
              <a:spcBef>
                <a:spcPts val="0"/>
              </a:spcBef>
              <a:buNone/>
              <a:defRPr/>
            </a:pPr>
            <a:r>
              <a:rPr lang="en-US" sz="2000" dirty="0">
                <a:solidFill>
                  <a:prstClr val="black"/>
                </a:solidFill>
                <a:latin typeface="Calibri Light" panose="020F0302020204030204"/>
              </a:rPr>
              <a:t>Oct. 31 – Nov. 3, 2021</a:t>
            </a:r>
          </a:p>
        </p:txBody>
      </p:sp>
      <p:sp>
        <p:nvSpPr>
          <p:cNvPr id="66" name="Text Placeholder 2">
            <a:extLst>
              <a:ext uri="{FF2B5EF4-FFF2-40B4-BE49-F238E27FC236}">
                <a16:creationId xmlns:a16="http://schemas.microsoft.com/office/drawing/2014/main" id="{5511C807-ABF6-4BE1-AA3B-335ECA9DE7A7}"/>
              </a:ext>
            </a:extLst>
          </p:cNvPr>
          <p:cNvSpPr txBox="1">
            <a:spLocks/>
          </p:cNvSpPr>
          <p:nvPr/>
        </p:nvSpPr>
        <p:spPr>
          <a:xfrm>
            <a:off x="606185" y="2238497"/>
            <a:ext cx="517065" cy="3285796"/>
          </a:xfrm>
          <a:prstGeom prst="rect">
            <a:avLst/>
          </a:prstGeom>
        </p:spPr>
        <p:txBody>
          <a:bodyPr vert="vert270" wrap="square" lIns="91440" tIns="45721" rIns="91440" bIns="4572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2F7D"/>
                </a:solidFill>
              </a:rPr>
              <a:t>FLAGSHIP CONFERENCE</a:t>
            </a:r>
          </a:p>
        </p:txBody>
      </p:sp>
      <p:pic>
        <p:nvPicPr>
          <p:cNvPr id="67" name="Picture 66">
            <a:extLst>
              <a:ext uri="{FF2B5EF4-FFF2-40B4-BE49-F238E27FC236}">
                <a16:creationId xmlns:a16="http://schemas.microsoft.com/office/drawing/2014/main" id="{783DF425-CD95-4012-9226-00B5EA4C5B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74383" y="1959239"/>
            <a:ext cx="2363539" cy="560274"/>
          </a:xfrm>
          <a:prstGeom prst="rect">
            <a:avLst/>
          </a:prstGeom>
        </p:spPr>
      </p:pic>
      <p:pic>
        <p:nvPicPr>
          <p:cNvPr id="68" name="Picture 67">
            <a:extLst>
              <a:ext uri="{FF2B5EF4-FFF2-40B4-BE49-F238E27FC236}">
                <a16:creationId xmlns:a16="http://schemas.microsoft.com/office/drawing/2014/main" id="{6711F9E7-00BC-4DAF-A943-93784510EA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9790" y="1579644"/>
            <a:ext cx="2260546" cy="939869"/>
          </a:xfrm>
          <a:prstGeom prst="rect">
            <a:avLst/>
          </a:prstGeom>
        </p:spPr>
      </p:pic>
      <p:sp>
        <p:nvSpPr>
          <p:cNvPr id="69" name="TextBox 68">
            <a:extLst>
              <a:ext uri="{FF2B5EF4-FFF2-40B4-BE49-F238E27FC236}">
                <a16:creationId xmlns:a16="http://schemas.microsoft.com/office/drawing/2014/main" id="{EC0AAFD0-3E81-4E99-8782-6845199F52F1}"/>
              </a:ext>
            </a:extLst>
          </p:cNvPr>
          <p:cNvSpPr txBox="1"/>
          <p:nvPr/>
        </p:nvSpPr>
        <p:spPr>
          <a:xfrm>
            <a:off x="4706069" y="2731766"/>
            <a:ext cx="2670092" cy="2154564"/>
          </a:xfrm>
          <a:prstGeom prst="rect">
            <a:avLst/>
          </a:prstGeom>
          <a:noFill/>
        </p:spPr>
        <p:txBody>
          <a:bodyPr wrap="square" rtlCol="0">
            <a:spAutoFit/>
          </a:bodyPr>
          <a:lstStyle/>
          <a:p>
            <a:pPr algn="ctr"/>
            <a:r>
              <a:rPr lang="en-US" sz="2000" b="1" dirty="0">
                <a:latin typeface="+mj-lt"/>
              </a:rPr>
              <a:t>IEEE International Conference on Flexible and Printable Sensors and Systems</a:t>
            </a:r>
          </a:p>
          <a:p>
            <a:pPr algn="ctr"/>
            <a:endParaRPr lang="en-US" sz="1401" dirty="0">
              <a:latin typeface="+mj-lt"/>
            </a:endParaRPr>
          </a:p>
          <a:p>
            <a:pPr algn="ctr"/>
            <a:r>
              <a:rPr lang="en-US" sz="2000" dirty="0">
                <a:latin typeface="+mj-lt"/>
              </a:rPr>
              <a:t>Virtual Conference</a:t>
            </a:r>
          </a:p>
          <a:p>
            <a:pPr lvl="0" algn="ctr"/>
            <a:r>
              <a:rPr lang="en-US" sz="2000" dirty="0">
                <a:latin typeface="+mj-lt"/>
              </a:rPr>
              <a:t>June 20-23, 2021</a:t>
            </a:r>
            <a:endParaRPr lang="en-US" sz="841" dirty="0">
              <a:latin typeface="+mj-lt"/>
            </a:endParaRPr>
          </a:p>
        </p:txBody>
      </p:sp>
      <p:pic>
        <p:nvPicPr>
          <p:cNvPr id="70" name="Picture 69">
            <a:extLst>
              <a:ext uri="{FF2B5EF4-FFF2-40B4-BE49-F238E27FC236}">
                <a16:creationId xmlns:a16="http://schemas.microsoft.com/office/drawing/2014/main" id="{D4FC26FA-E5E2-4B4A-9FAD-75B5F0F84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06763" y="1865231"/>
            <a:ext cx="2668445" cy="605079"/>
          </a:xfrm>
          <a:prstGeom prst="rect">
            <a:avLst/>
          </a:prstGeom>
        </p:spPr>
      </p:pic>
      <p:sp>
        <p:nvSpPr>
          <p:cNvPr id="74" name="TextBox 73">
            <a:extLst>
              <a:ext uri="{FF2B5EF4-FFF2-40B4-BE49-F238E27FC236}">
                <a16:creationId xmlns:a16="http://schemas.microsoft.com/office/drawing/2014/main" id="{8A373C23-6F79-4C36-B2D4-5623C2D6DAA4}"/>
              </a:ext>
            </a:extLst>
          </p:cNvPr>
          <p:cNvSpPr txBox="1"/>
          <p:nvPr/>
        </p:nvSpPr>
        <p:spPr>
          <a:xfrm>
            <a:off x="8451153" y="3006107"/>
            <a:ext cx="2570735" cy="1938992"/>
          </a:xfrm>
          <a:prstGeom prst="rect">
            <a:avLst/>
          </a:prstGeom>
          <a:noFill/>
        </p:spPr>
        <p:txBody>
          <a:bodyPr wrap="square">
            <a:spAutoFit/>
          </a:bodyPr>
          <a:lstStyle/>
          <a:p>
            <a:pPr algn="ctr" defTabSz="914384">
              <a:defRPr/>
            </a:pPr>
            <a:r>
              <a:rPr lang="en-US" sz="2000" b="1" dirty="0">
                <a:solidFill>
                  <a:prstClr val="black"/>
                </a:solidFill>
                <a:latin typeface="Calibri Light" panose="020F0302020204030204"/>
              </a:rPr>
              <a:t>IEEE International Symposium on Inertial Sensors and Systems</a:t>
            </a:r>
            <a:br>
              <a:rPr lang="en-US" sz="2000" dirty="0">
                <a:solidFill>
                  <a:prstClr val="black"/>
                </a:solidFill>
                <a:latin typeface="Calibri" panose="020F0502020204030204"/>
              </a:rPr>
            </a:br>
            <a:endParaRPr lang="en-US" sz="2000" dirty="0">
              <a:solidFill>
                <a:prstClr val="black"/>
              </a:solidFill>
              <a:latin typeface="Calibri" panose="020F0502020204030204"/>
            </a:endParaRPr>
          </a:p>
          <a:p>
            <a:pPr algn="ctr" defTabSz="914384">
              <a:defRPr/>
            </a:pPr>
            <a:r>
              <a:rPr lang="en-US" sz="2000" dirty="0">
                <a:solidFill>
                  <a:prstClr val="black"/>
                </a:solidFill>
                <a:latin typeface="Calibri Light" panose="020F0302020204030204"/>
              </a:rPr>
              <a:t>Avignon, France</a:t>
            </a:r>
          </a:p>
          <a:p>
            <a:pPr algn="ctr" defTabSz="914384">
              <a:defRPr/>
            </a:pPr>
            <a:r>
              <a:rPr lang="en-US" sz="2000" dirty="0">
                <a:solidFill>
                  <a:prstClr val="black"/>
                </a:solidFill>
                <a:latin typeface="Calibri Light" panose="020F0302020204030204"/>
              </a:rPr>
              <a:t>March 28-31, 2022</a:t>
            </a:r>
          </a:p>
        </p:txBody>
      </p:sp>
    </p:spTree>
    <p:extLst>
      <p:ext uri="{BB962C8B-B14F-4D97-AF65-F5344CB8AC3E}">
        <p14:creationId xmlns:p14="http://schemas.microsoft.com/office/powerpoint/2010/main" val="25674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EABF116-A9AD-4DB4-A398-6502675A7B74}"/>
              </a:ext>
            </a:extLst>
          </p:cNvPr>
          <p:cNvSpPr txBox="1">
            <a:spLocks/>
          </p:cNvSpPr>
          <p:nvPr/>
        </p:nvSpPr>
        <p:spPr>
          <a:xfrm>
            <a:off x="838203" y="345385"/>
            <a:ext cx="6368647" cy="7081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073A5"/>
                </a:solidFill>
              </a:rPr>
              <a:t>IEEE SENSORS Conference Locations</a:t>
            </a:r>
          </a:p>
        </p:txBody>
      </p:sp>
      <p:grpSp>
        <p:nvGrpSpPr>
          <p:cNvPr id="7" name="Group 6">
            <a:extLst>
              <a:ext uri="{FF2B5EF4-FFF2-40B4-BE49-F238E27FC236}">
                <a16:creationId xmlns:a16="http://schemas.microsoft.com/office/drawing/2014/main" id="{CC8DBB5E-38E1-46B0-A0D1-E2C3D63B729F}"/>
              </a:ext>
            </a:extLst>
          </p:cNvPr>
          <p:cNvGrpSpPr/>
          <p:nvPr/>
        </p:nvGrpSpPr>
        <p:grpSpPr>
          <a:xfrm>
            <a:off x="671176" y="1586855"/>
            <a:ext cx="2222458" cy="3684291"/>
            <a:chOff x="348021" y="1664746"/>
            <a:chExt cx="2222459" cy="3684292"/>
          </a:xfrm>
        </p:grpSpPr>
        <p:sp>
          <p:nvSpPr>
            <p:cNvPr id="32" name="Rectangle 31">
              <a:extLst>
                <a:ext uri="{FF2B5EF4-FFF2-40B4-BE49-F238E27FC236}">
                  <a16:creationId xmlns:a16="http://schemas.microsoft.com/office/drawing/2014/main" id="{41B3A535-7131-4941-AA08-E0FF0692AF6E}"/>
                </a:ext>
              </a:extLst>
            </p:cNvPr>
            <p:cNvSpPr/>
            <p:nvPr/>
          </p:nvSpPr>
          <p:spPr>
            <a:xfrm>
              <a:off x="348021" y="2597515"/>
              <a:ext cx="2222459" cy="2751523"/>
            </a:xfrm>
            <a:prstGeom prst="rect">
              <a:avLst/>
            </a:prstGeom>
            <a:noFill/>
          </p:spPr>
          <p:txBody>
            <a:bodyPr wrap="square">
              <a:spAutoFit/>
            </a:bodyPr>
            <a:lstStyle/>
            <a:p>
              <a:pPr lvl="0" algn="ctr" fontAlgn="base">
                <a:spcBef>
                  <a:spcPct val="65000"/>
                </a:spcBef>
                <a:spcAft>
                  <a:spcPct val="0"/>
                </a:spcAft>
              </a:pPr>
              <a:r>
                <a:rPr lang="en-US" altLang="en-US" sz="1800" b="1" dirty="0">
                  <a:latin typeface="+mj-lt"/>
                  <a:ea typeface="MS PGothic" panose="020B0600070205080204" pitchFamily="34" charset="-128"/>
                </a:rPr>
                <a:t>3-Year International Geographic Rotation</a:t>
              </a:r>
            </a:p>
            <a:p>
              <a:pPr lvl="0" algn="ctr" fontAlgn="base">
                <a:spcBef>
                  <a:spcPct val="65000"/>
                </a:spcBef>
                <a:spcAft>
                  <a:spcPct val="0"/>
                </a:spcAft>
              </a:pPr>
              <a:endParaRPr lang="en-US" altLang="en-US" sz="1800" dirty="0">
                <a:latin typeface="+mj-lt"/>
                <a:ea typeface="MS PGothic" panose="020B0600070205080204" pitchFamily="34" charset="-128"/>
              </a:endParaRPr>
            </a:p>
            <a:p>
              <a:pPr lvl="0" algn="ctr" fontAlgn="base">
                <a:spcBef>
                  <a:spcPct val="65000"/>
                </a:spcBef>
                <a:spcAft>
                  <a:spcPct val="0"/>
                </a:spcAft>
              </a:pPr>
              <a:r>
                <a:rPr lang="en-US" altLang="en-US" sz="1800" dirty="0">
                  <a:latin typeface="+mj-lt"/>
                  <a:ea typeface="MS PGothic" panose="020B0600070205080204" pitchFamily="34" charset="-128"/>
                </a:rPr>
                <a:t>Americas</a:t>
              </a:r>
            </a:p>
            <a:p>
              <a:pPr lvl="0" algn="ctr" fontAlgn="base">
                <a:spcBef>
                  <a:spcPct val="65000"/>
                </a:spcBef>
                <a:spcAft>
                  <a:spcPct val="0"/>
                </a:spcAft>
              </a:pPr>
              <a:r>
                <a:rPr lang="en-US" altLang="en-US" sz="1800" dirty="0">
                  <a:latin typeface="+mj-lt"/>
                  <a:ea typeface="MS PGothic" panose="020B0600070205080204" pitchFamily="34" charset="-128"/>
                </a:rPr>
                <a:t>Europe/Middle-East/Africa</a:t>
              </a:r>
            </a:p>
            <a:p>
              <a:pPr lvl="0" algn="ctr" fontAlgn="base">
                <a:spcBef>
                  <a:spcPct val="65000"/>
                </a:spcBef>
                <a:spcAft>
                  <a:spcPct val="0"/>
                </a:spcAft>
              </a:pPr>
              <a:r>
                <a:rPr lang="en-US" altLang="en-US" sz="1800" dirty="0">
                  <a:latin typeface="+mj-lt"/>
                  <a:ea typeface="MS PGothic" panose="020B0600070205080204" pitchFamily="34" charset="-128"/>
                </a:rPr>
                <a:t>Asia/Pacific</a:t>
              </a:r>
              <a:endParaRPr lang="en-US" altLang="en-US" sz="841" dirty="0">
                <a:latin typeface="+mj-lt"/>
                <a:ea typeface="MS PGothic" panose="020B0600070205080204" pitchFamily="34" charset="-128"/>
              </a:endParaRPr>
            </a:p>
          </p:txBody>
        </p:sp>
        <p:cxnSp>
          <p:nvCxnSpPr>
            <p:cNvPr id="35" name="Straight Connector 34">
              <a:extLst>
                <a:ext uri="{FF2B5EF4-FFF2-40B4-BE49-F238E27FC236}">
                  <a16:creationId xmlns:a16="http://schemas.microsoft.com/office/drawing/2014/main" id="{A9B4C1A5-D980-4DE8-B94E-D3C8A63CA136}"/>
                </a:ext>
              </a:extLst>
            </p:cNvPr>
            <p:cNvCxnSpPr/>
            <p:nvPr/>
          </p:nvCxnSpPr>
          <p:spPr>
            <a:xfrm>
              <a:off x="489441" y="3475176"/>
              <a:ext cx="1920967" cy="0"/>
            </a:xfrm>
            <a:prstGeom prst="line">
              <a:avLst/>
            </a:prstGeom>
            <a:ln w="28575">
              <a:solidFill>
                <a:srgbClr val="005D49"/>
              </a:solidFill>
            </a:ln>
          </p:spPr>
          <p:style>
            <a:lnRef idx="1">
              <a:schemeClr val="accent1"/>
            </a:lnRef>
            <a:fillRef idx="0">
              <a:schemeClr val="accent1"/>
            </a:fillRef>
            <a:effectRef idx="0">
              <a:schemeClr val="accent1"/>
            </a:effectRef>
            <a:fontRef idx="minor">
              <a:schemeClr val="tx1"/>
            </a:fontRef>
          </p:style>
        </p:cxnSp>
        <p:pic>
          <p:nvPicPr>
            <p:cNvPr id="6" name="Graphic 5" descr="Map with pin">
              <a:extLst>
                <a:ext uri="{FF2B5EF4-FFF2-40B4-BE49-F238E27FC236}">
                  <a16:creationId xmlns:a16="http://schemas.microsoft.com/office/drawing/2014/main" id="{151A94F4-AFBA-4AB2-B04F-9AA05285D5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241" y="1664746"/>
              <a:ext cx="914400" cy="914400"/>
            </a:xfrm>
            <a:prstGeom prst="rect">
              <a:avLst/>
            </a:prstGeom>
          </p:spPr>
        </p:pic>
      </p:grpSp>
      <p:pic>
        <p:nvPicPr>
          <p:cNvPr id="13" name="Picture 12">
            <a:extLst>
              <a:ext uri="{FF2B5EF4-FFF2-40B4-BE49-F238E27FC236}">
                <a16:creationId xmlns:a16="http://schemas.microsoft.com/office/drawing/2014/main" id="{5240F31B-9A93-4C65-B06A-CB0A3815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093" y="709870"/>
            <a:ext cx="7744708" cy="5374827"/>
          </a:xfrm>
          <a:prstGeom prst="rect">
            <a:avLst/>
          </a:prstGeom>
        </p:spPr>
      </p:pic>
    </p:spTree>
    <p:extLst>
      <p:ext uri="{BB962C8B-B14F-4D97-AF65-F5344CB8AC3E}">
        <p14:creationId xmlns:p14="http://schemas.microsoft.com/office/powerpoint/2010/main" val="16508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5FD230F1-40A8-4BC5-9C31-3130100D9733}"/>
              </a:ext>
            </a:extLst>
          </p:cNvPr>
          <p:cNvSpPr txBox="1"/>
          <p:nvPr/>
        </p:nvSpPr>
        <p:spPr>
          <a:xfrm>
            <a:off x="400011" y="2937869"/>
            <a:ext cx="2481355" cy="2007729"/>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IEEE Sensors Journal</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Established 2001 </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~1M downloads in 2020</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Impact factor 3.076</a:t>
            </a:r>
          </a:p>
          <a:p>
            <a:pPr lvl="1" indent="-285745">
              <a:lnSpc>
                <a:spcPct val="90000"/>
              </a:lnSpc>
              <a:spcBef>
                <a:spcPts val="499"/>
              </a:spcBef>
              <a:buClr>
                <a:srgbClr val="005D49"/>
              </a:buClr>
              <a:buFont typeface="Wingdings 3" panose="05040102010807070707" pitchFamily="18" charset="2"/>
              <a:buChar char=""/>
              <a:defRPr/>
            </a:pPr>
            <a:r>
              <a:rPr lang="en-CA" sz="1600" dirty="0">
                <a:latin typeface="+mj-lt"/>
              </a:rPr>
              <a:t>Median time-to-publication &lt;7 weeks</a:t>
            </a:r>
            <a:endParaRPr lang="en-IE" sz="1401" i="1" dirty="0">
              <a:solidFill>
                <a:sysClr val="windowText" lastClr="000000"/>
              </a:solidFill>
              <a:latin typeface="+mj-lt"/>
              <a:ea typeface="Calibri" panose="020F0502020204030204" pitchFamily="34" charset="0"/>
              <a:cs typeface="Times New Roman" panose="02020603050405020304" pitchFamily="18" charset="0"/>
            </a:endParaRPr>
          </a:p>
        </p:txBody>
      </p:sp>
      <p:sp>
        <p:nvSpPr>
          <p:cNvPr id="21" name="Title 1">
            <a:extLst>
              <a:ext uri="{FF2B5EF4-FFF2-40B4-BE49-F238E27FC236}">
                <a16:creationId xmlns:a16="http://schemas.microsoft.com/office/drawing/2014/main" id="{5A92B85E-C0FB-4F6F-8ADA-571661D2FE33}"/>
              </a:ext>
            </a:extLst>
          </p:cNvPr>
          <p:cNvSpPr txBox="1">
            <a:spLocks/>
          </p:cNvSpPr>
          <p:nvPr/>
        </p:nvSpPr>
        <p:spPr>
          <a:xfrm>
            <a:off x="838201" y="345386"/>
            <a:ext cx="2171492" cy="606961"/>
          </a:xfrm>
          <a:prstGeom prst="rect">
            <a:avLst/>
          </a:prstGeom>
        </p:spPr>
        <p:txBody>
          <a:bodyPr wrap="non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dirty="0">
                <a:solidFill>
                  <a:srgbClr val="0073A5"/>
                </a:solidFill>
              </a:rPr>
              <a:t>Publications</a:t>
            </a:r>
          </a:p>
        </p:txBody>
      </p:sp>
      <p:pic>
        <p:nvPicPr>
          <p:cNvPr id="15" name="Graphic 14" descr="Closed book">
            <a:extLst>
              <a:ext uri="{FF2B5EF4-FFF2-40B4-BE49-F238E27FC236}">
                <a16:creationId xmlns:a16="http://schemas.microsoft.com/office/drawing/2014/main" id="{15392D5B-9616-4AA5-8861-815196C49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0288" y="1767839"/>
            <a:ext cx="914400" cy="914400"/>
          </a:xfrm>
          <a:prstGeom prst="rect">
            <a:avLst/>
          </a:prstGeom>
        </p:spPr>
      </p:pic>
      <p:sp>
        <p:nvSpPr>
          <p:cNvPr id="16" name="TextBox 15">
            <a:extLst>
              <a:ext uri="{FF2B5EF4-FFF2-40B4-BE49-F238E27FC236}">
                <a16:creationId xmlns:a16="http://schemas.microsoft.com/office/drawing/2014/main" id="{C6C4166A-06C1-496D-B136-7C5B14ED1C99}"/>
              </a:ext>
            </a:extLst>
          </p:cNvPr>
          <p:cNvSpPr txBox="1"/>
          <p:nvPr/>
        </p:nvSpPr>
        <p:spPr>
          <a:xfrm>
            <a:off x="2994455" y="2937870"/>
            <a:ext cx="2481355" cy="1214692"/>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IEEE Sensors Letters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Launched in 2017</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Rapid publication of short papers</a:t>
            </a:r>
          </a:p>
        </p:txBody>
      </p:sp>
      <p:sp>
        <p:nvSpPr>
          <p:cNvPr id="17" name="TextBox 16">
            <a:extLst>
              <a:ext uri="{FF2B5EF4-FFF2-40B4-BE49-F238E27FC236}">
                <a16:creationId xmlns:a16="http://schemas.microsoft.com/office/drawing/2014/main" id="{D37B4754-BEE0-42ED-8239-4FA81B79F7D6}"/>
              </a:ext>
            </a:extLst>
          </p:cNvPr>
          <p:cNvSpPr txBox="1"/>
          <p:nvPr/>
        </p:nvSpPr>
        <p:spPr>
          <a:xfrm>
            <a:off x="5704407" y="2937870"/>
            <a:ext cx="3241474" cy="2207784"/>
          </a:xfrm>
          <a:prstGeom prst="rect">
            <a:avLst/>
          </a:prstGeom>
          <a:noFill/>
        </p:spPr>
        <p:txBody>
          <a:bodyPr wrap="square" rtlCol="0">
            <a:spAutoFit/>
          </a:bodyPr>
          <a:lstStyle/>
          <a:p>
            <a:pPr>
              <a:spcBef>
                <a:spcPts val="1001"/>
              </a:spcBef>
              <a:buClr>
                <a:srgbClr val="0073A5"/>
              </a:buClr>
              <a:defRPr/>
            </a:pPr>
            <a:r>
              <a:rPr lang="en-CA" sz="2000" b="1" dirty="0">
                <a:latin typeface="+mj-lt"/>
              </a:rPr>
              <a:t>Co-Sponsored Publications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IEEE Internet of Things Journal</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IEEE Trans. on Big Data</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IEEE Trans. on Games</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IEEE Journal of Electromagnetics, RF and</a:t>
            </a:r>
            <a:br>
              <a:rPr lang="en-US" sz="1600" dirty="0">
                <a:latin typeface="+mj-lt"/>
              </a:rPr>
            </a:br>
            <a:r>
              <a:rPr lang="en-US" sz="1600" dirty="0">
                <a:latin typeface="+mj-lt"/>
              </a:rPr>
              <a:t>Microwaves in Medicine and Biology</a:t>
            </a:r>
          </a:p>
        </p:txBody>
      </p:sp>
      <p:sp>
        <p:nvSpPr>
          <p:cNvPr id="18" name="TextBox 17">
            <a:extLst>
              <a:ext uri="{FF2B5EF4-FFF2-40B4-BE49-F238E27FC236}">
                <a16:creationId xmlns:a16="http://schemas.microsoft.com/office/drawing/2014/main" id="{8C6F689C-F8D9-4CC8-A488-BD611FBFF162}"/>
              </a:ext>
            </a:extLst>
          </p:cNvPr>
          <p:cNvSpPr txBox="1"/>
          <p:nvPr/>
        </p:nvSpPr>
        <p:spPr>
          <a:xfrm>
            <a:off x="9167070" y="2937871"/>
            <a:ext cx="2481355" cy="1214692"/>
          </a:xfrm>
          <a:prstGeom prst="rect">
            <a:avLst/>
          </a:prstGeom>
          <a:noFill/>
        </p:spPr>
        <p:txBody>
          <a:bodyPr wrap="square" rtlCol="0">
            <a:spAutoFit/>
          </a:bodyPr>
          <a:lstStyle/>
          <a:p>
            <a:pPr lvl="0" algn="ctr">
              <a:lnSpc>
                <a:spcPct val="107000"/>
              </a:lnSpc>
            </a:pPr>
            <a:r>
              <a:rPr lang="en-IE" sz="2000" b="1" dirty="0">
                <a:solidFill>
                  <a:sysClr val="windowText" lastClr="000000"/>
                </a:solidFill>
                <a:latin typeface="+mj-lt"/>
                <a:ea typeface="Times New Roman" panose="02020603050405020304" pitchFamily="18" charset="0"/>
                <a:cs typeface="Times New Roman" panose="02020603050405020304" pitchFamily="18" charset="0"/>
              </a:rPr>
              <a:t>Newsletter</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Publishes quarterly</a:t>
            </a:r>
          </a:p>
          <a:p>
            <a:pPr lvl="1" indent="-285745">
              <a:lnSpc>
                <a:spcPct val="90000"/>
              </a:lnSpc>
              <a:spcBef>
                <a:spcPts val="499"/>
              </a:spcBef>
              <a:buClr>
                <a:srgbClr val="005D49"/>
              </a:buClr>
              <a:buFont typeface="Wingdings 3" panose="05040102010807070707" pitchFamily="18" charset="2"/>
              <a:buChar char=""/>
              <a:defRPr/>
            </a:pPr>
            <a:r>
              <a:rPr lang="en-US" sz="1600" dirty="0">
                <a:latin typeface="+mj-lt"/>
              </a:rPr>
              <a:t>Reach of over 21,000 subscribers</a:t>
            </a:r>
          </a:p>
        </p:txBody>
      </p:sp>
      <p:pic>
        <p:nvPicPr>
          <p:cNvPr id="19" name="Graphic 18" descr="Group brainstorm">
            <a:extLst>
              <a:ext uri="{FF2B5EF4-FFF2-40B4-BE49-F238E27FC236}">
                <a16:creationId xmlns:a16="http://schemas.microsoft.com/office/drawing/2014/main" id="{0B6B82CF-78CB-4390-930B-58425FAC07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89522" y="1767839"/>
            <a:ext cx="914400" cy="914400"/>
          </a:xfrm>
          <a:prstGeom prst="rect">
            <a:avLst/>
          </a:prstGeom>
        </p:spPr>
      </p:pic>
      <p:pic>
        <p:nvPicPr>
          <p:cNvPr id="20" name="Graphic 19" descr="Newspaper">
            <a:extLst>
              <a:ext uri="{FF2B5EF4-FFF2-40B4-BE49-F238E27FC236}">
                <a16:creationId xmlns:a16="http://schemas.microsoft.com/office/drawing/2014/main" id="{8FB767C6-2828-4B8D-A836-09D1BEBDB5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77930" y="1767839"/>
            <a:ext cx="914400" cy="914400"/>
          </a:xfrm>
          <a:prstGeom prst="rect">
            <a:avLst/>
          </a:prstGeom>
        </p:spPr>
      </p:pic>
      <p:pic>
        <p:nvPicPr>
          <p:cNvPr id="3" name="Graphic 2" descr="Email">
            <a:extLst>
              <a:ext uri="{FF2B5EF4-FFF2-40B4-BE49-F238E27FC236}">
                <a16:creationId xmlns:a16="http://schemas.microsoft.com/office/drawing/2014/main" id="{D967EE8E-CC4A-4CC5-950F-41E0778077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4907" y="1888583"/>
            <a:ext cx="664533" cy="664533"/>
          </a:xfrm>
          <a:prstGeom prst="rect">
            <a:avLst/>
          </a:prstGeom>
        </p:spPr>
      </p:pic>
    </p:spTree>
    <p:extLst>
      <p:ext uri="{BB962C8B-B14F-4D97-AF65-F5344CB8AC3E}">
        <p14:creationId xmlns:p14="http://schemas.microsoft.com/office/powerpoint/2010/main" val="392890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C0A237-B4D5-441D-B383-3112CD348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769765" y="1155799"/>
            <a:ext cx="6652470" cy="468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C7F121DF-8C54-4CDC-98D5-DE092FFADA16}"/>
              </a:ext>
            </a:extLst>
          </p:cNvPr>
          <p:cNvSpPr>
            <a:spLocks noGrp="1"/>
          </p:cNvSpPr>
          <p:nvPr>
            <p:ph type="title"/>
          </p:nvPr>
        </p:nvSpPr>
        <p:spPr>
          <a:xfrm>
            <a:off x="838203" y="345385"/>
            <a:ext cx="6368647" cy="708165"/>
          </a:xfrm>
        </p:spPr>
        <p:txBody>
          <a:bodyPr>
            <a:normAutofit/>
          </a:bodyPr>
          <a:lstStyle/>
          <a:p>
            <a:r>
              <a:rPr lang="en-US" dirty="0"/>
              <a:t>IEEE Sensors Journal</a:t>
            </a:r>
          </a:p>
        </p:txBody>
      </p:sp>
    </p:spTree>
    <p:extLst>
      <p:ext uri="{BB962C8B-B14F-4D97-AF65-F5344CB8AC3E}">
        <p14:creationId xmlns:p14="http://schemas.microsoft.com/office/powerpoint/2010/main" val="3075560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7623</TotalTime>
  <Words>859</Words>
  <Application>Microsoft Office PowerPoint</Application>
  <PresentationFormat>Widescreen</PresentationFormat>
  <Paragraphs>183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Open Sans</vt:lpstr>
      <vt:lpstr>Wingdings 3</vt:lpstr>
      <vt:lpstr>Office Theme</vt:lpstr>
      <vt:lpstr>PowerPoint Presentation</vt:lpstr>
      <vt:lpstr>About the Sensors Council</vt:lpstr>
      <vt:lpstr>Executive Committee</vt:lpstr>
      <vt:lpstr>What Can the Council Do For You?</vt:lpstr>
      <vt:lpstr>PowerPoint Presentation</vt:lpstr>
      <vt:lpstr>Conferences</vt:lpstr>
      <vt:lpstr>PowerPoint Presentation</vt:lpstr>
      <vt:lpstr>PowerPoint Presentation</vt:lpstr>
      <vt:lpstr>IEEE Sensors Journal</vt:lpstr>
      <vt:lpstr>PowerPoint Presentation</vt:lpstr>
      <vt:lpstr>Distinguished Lecturers Program 2021</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 Here</dc:title>
  <dc:creator>Hough,Mackenzie C</dc:creator>
  <cp:lastModifiedBy>Brooke Johnson</cp:lastModifiedBy>
  <cp:revision>91</cp:revision>
  <dcterms:created xsi:type="dcterms:W3CDTF">2020-08-31T14:34:28Z</dcterms:created>
  <dcterms:modified xsi:type="dcterms:W3CDTF">2021-06-04T17:20:43Z</dcterms:modified>
</cp:coreProperties>
</file>