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86" r:id="rId3"/>
    <p:sldId id="466" r:id="rId4"/>
    <p:sldId id="264" r:id="rId5"/>
    <p:sldId id="516" r:id="rId6"/>
    <p:sldId id="467" r:id="rId7"/>
    <p:sldId id="469" r:id="rId8"/>
    <p:sldId id="266" r:id="rId9"/>
    <p:sldId id="515" r:id="rId10"/>
    <p:sldId id="462" r:id="rId11"/>
    <p:sldId id="269" r:id="rId12"/>
    <p:sldId id="523" r:id="rId13"/>
    <p:sldId id="521" r:id="rId14"/>
    <p:sldId id="270" r:id="rId15"/>
    <p:sldId id="261" r:id="rId16"/>
    <p:sldId id="517" r:id="rId17"/>
    <p:sldId id="288" r:id="rId18"/>
    <p:sldId id="289" r:id="rId19"/>
    <p:sldId id="276" r:id="rId20"/>
    <p:sldId id="271" r:id="rId21"/>
    <p:sldId id="470" r:id="rId22"/>
  </p:sldIdLst>
  <p:sldSz cx="12192000" cy="6858000"/>
  <p:notesSz cx="6858000" cy="9144000"/>
  <p:defaultTextStyle>
    <a:defPPr>
      <a:defRPr lang="en-US"/>
    </a:defPPr>
    <a:lvl1pPr marL="0" algn="l" defTabSz="914354" rtl="0" eaLnBrk="1" latinLnBrk="0" hangingPunct="1">
      <a:defRPr sz="1799" kern="1200">
        <a:solidFill>
          <a:schemeClr val="tx1"/>
        </a:solidFill>
        <a:latin typeface="+mn-lt"/>
        <a:ea typeface="+mn-ea"/>
        <a:cs typeface="+mn-cs"/>
      </a:defRPr>
    </a:lvl1pPr>
    <a:lvl2pPr marL="457179" algn="l" defTabSz="914354" rtl="0" eaLnBrk="1" latinLnBrk="0" hangingPunct="1">
      <a:defRPr sz="1799" kern="1200">
        <a:solidFill>
          <a:schemeClr val="tx1"/>
        </a:solidFill>
        <a:latin typeface="+mn-lt"/>
        <a:ea typeface="+mn-ea"/>
        <a:cs typeface="+mn-cs"/>
      </a:defRPr>
    </a:lvl2pPr>
    <a:lvl3pPr marL="914354" algn="l" defTabSz="914354" rtl="0" eaLnBrk="1" latinLnBrk="0" hangingPunct="1">
      <a:defRPr sz="1799" kern="1200">
        <a:solidFill>
          <a:schemeClr val="tx1"/>
        </a:solidFill>
        <a:latin typeface="+mn-lt"/>
        <a:ea typeface="+mn-ea"/>
        <a:cs typeface="+mn-cs"/>
      </a:defRPr>
    </a:lvl3pPr>
    <a:lvl4pPr marL="1371533" algn="l" defTabSz="914354" rtl="0" eaLnBrk="1" latinLnBrk="0" hangingPunct="1">
      <a:defRPr sz="1799" kern="1200">
        <a:solidFill>
          <a:schemeClr val="tx1"/>
        </a:solidFill>
        <a:latin typeface="+mn-lt"/>
        <a:ea typeface="+mn-ea"/>
        <a:cs typeface="+mn-cs"/>
      </a:defRPr>
    </a:lvl4pPr>
    <a:lvl5pPr marL="1828710" algn="l" defTabSz="914354" rtl="0" eaLnBrk="1" latinLnBrk="0" hangingPunct="1">
      <a:defRPr sz="1799" kern="1200">
        <a:solidFill>
          <a:schemeClr val="tx1"/>
        </a:solidFill>
        <a:latin typeface="+mn-lt"/>
        <a:ea typeface="+mn-ea"/>
        <a:cs typeface="+mn-cs"/>
      </a:defRPr>
    </a:lvl5pPr>
    <a:lvl6pPr marL="2285889" algn="l" defTabSz="914354" rtl="0" eaLnBrk="1" latinLnBrk="0" hangingPunct="1">
      <a:defRPr sz="1799" kern="1200">
        <a:solidFill>
          <a:schemeClr val="tx1"/>
        </a:solidFill>
        <a:latin typeface="+mn-lt"/>
        <a:ea typeface="+mn-ea"/>
        <a:cs typeface="+mn-cs"/>
      </a:defRPr>
    </a:lvl6pPr>
    <a:lvl7pPr marL="2743068" algn="l" defTabSz="914354" rtl="0" eaLnBrk="1" latinLnBrk="0" hangingPunct="1">
      <a:defRPr sz="1799" kern="1200">
        <a:solidFill>
          <a:schemeClr val="tx1"/>
        </a:solidFill>
        <a:latin typeface="+mn-lt"/>
        <a:ea typeface="+mn-ea"/>
        <a:cs typeface="+mn-cs"/>
      </a:defRPr>
    </a:lvl7pPr>
    <a:lvl8pPr marL="3200242" algn="l" defTabSz="914354" rtl="0" eaLnBrk="1" latinLnBrk="0" hangingPunct="1">
      <a:defRPr sz="1799" kern="1200">
        <a:solidFill>
          <a:schemeClr val="tx1"/>
        </a:solidFill>
        <a:latin typeface="+mn-lt"/>
        <a:ea typeface="+mn-ea"/>
        <a:cs typeface="+mn-cs"/>
      </a:defRPr>
    </a:lvl8pPr>
    <a:lvl9pPr marL="3657421" algn="l" defTabSz="914354" rtl="0" eaLnBrk="1" latinLnBrk="0" hangingPunct="1">
      <a:defRPr sz="1799"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Osborn" initials="AO" lastIdx="5" clrIdx="0">
    <p:extLst>
      <p:ext uri="{19B8F6BF-5375-455C-9EA6-DF929625EA0E}">
        <p15:presenceInfo xmlns:p15="http://schemas.microsoft.com/office/powerpoint/2012/main" userId="677689e3c426674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3A5"/>
    <a:srgbClr val="015E88"/>
    <a:srgbClr val="076324"/>
    <a:srgbClr val="61C5BA"/>
    <a:srgbClr val="969696"/>
    <a:srgbClr val="002F7D"/>
    <a:srgbClr val="005D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419" autoAdjust="0"/>
    <p:restoredTop sz="94660"/>
  </p:normalViewPr>
  <p:slideViewPr>
    <p:cSldViewPr snapToGrid="0">
      <p:cViewPr varScale="1">
        <p:scale>
          <a:sx n="86" d="100"/>
          <a:sy n="86" d="100"/>
        </p:scale>
        <p:origin x="773"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711885-D4A1-410A-841D-A56CAAD6E5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569B659-9684-49EA-8421-0A162B03EE0A}"/>
              </a:ext>
            </a:extLst>
          </p:cNvPr>
          <p:cNvSpPr>
            <a:spLocks noGrp="1"/>
          </p:cNvSpPr>
          <p:nvPr>
            <p:ph type="title"/>
          </p:nvPr>
        </p:nvSpPr>
        <p:spPr>
          <a:xfrm>
            <a:off x="831853" y="1709742"/>
            <a:ext cx="10515600" cy="2852737"/>
          </a:xfrm>
        </p:spPr>
        <p:txBody>
          <a:bodyPr anchor="b"/>
          <a:lstStyle>
            <a:lvl1pPr>
              <a:defRPr sz="6000">
                <a:solidFill>
                  <a:srgbClr val="0073A5"/>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1C2D9F6B-4940-4EBF-A78B-99E33BEC2D47}"/>
              </a:ext>
            </a:extLst>
          </p:cNvPr>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192" indent="0">
              <a:buNone/>
              <a:defRPr sz="2000">
                <a:solidFill>
                  <a:schemeClr val="tx1">
                    <a:tint val="75000"/>
                  </a:schemeClr>
                </a:solidFill>
              </a:defRPr>
            </a:lvl2pPr>
            <a:lvl3pPr marL="914384" indent="0">
              <a:buNone/>
              <a:defRPr sz="1801">
                <a:solidFill>
                  <a:schemeClr val="tx1">
                    <a:tint val="75000"/>
                  </a:schemeClr>
                </a:solidFill>
              </a:defRPr>
            </a:lvl3pPr>
            <a:lvl4pPr marL="1371576" indent="0">
              <a:buNone/>
              <a:defRPr sz="1600">
                <a:solidFill>
                  <a:schemeClr val="tx1">
                    <a:tint val="75000"/>
                  </a:schemeClr>
                </a:solidFill>
              </a:defRPr>
            </a:lvl4pPr>
            <a:lvl5pPr marL="1828768" indent="0">
              <a:buNone/>
              <a:defRPr sz="1600">
                <a:solidFill>
                  <a:schemeClr val="tx1">
                    <a:tint val="75000"/>
                  </a:schemeClr>
                </a:solidFill>
              </a:defRPr>
            </a:lvl5pPr>
            <a:lvl6pPr marL="2285960" indent="0">
              <a:buNone/>
              <a:defRPr sz="1600">
                <a:solidFill>
                  <a:schemeClr val="tx1">
                    <a:tint val="75000"/>
                  </a:schemeClr>
                </a:solidFill>
              </a:defRPr>
            </a:lvl6pPr>
            <a:lvl7pPr marL="2743152" indent="0">
              <a:buNone/>
              <a:defRPr sz="1600">
                <a:solidFill>
                  <a:schemeClr val="tx1">
                    <a:tint val="75000"/>
                  </a:schemeClr>
                </a:solidFill>
              </a:defRPr>
            </a:lvl7pPr>
            <a:lvl8pPr marL="3200344" indent="0">
              <a:buNone/>
              <a:defRPr sz="1600">
                <a:solidFill>
                  <a:schemeClr val="tx1">
                    <a:tint val="75000"/>
                  </a:schemeClr>
                </a:solidFill>
              </a:defRPr>
            </a:lvl8pPr>
            <a:lvl9pPr marL="3657536"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50411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48583E-4F93-4825-8C28-7AFCB8FB5B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6223413-0CF9-4B1E-BE84-428876F18C75}"/>
              </a:ext>
            </a:extLst>
          </p:cNvPr>
          <p:cNvSpPr>
            <a:spLocks noGrp="1"/>
          </p:cNvSpPr>
          <p:nvPr>
            <p:ph type="ctrTitle"/>
          </p:nvPr>
        </p:nvSpPr>
        <p:spPr>
          <a:xfrm>
            <a:off x="1524000" y="1122366"/>
            <a:ext cx="9144000" cy="2387599"/>
          </a:xfrm>
        </p:spPr>
        <p:txBody>
          <a:bodyPr anchor="b"/>
          <a:lstStyle>
            <a:lvl1pPr algn="ctr">
              <a:defRPr sz="6000">
                <a:solidFill>
                  <a:srgbClr val="0073A5"/>
                </a:solidFill>
              </a:defRPr>
            </a:lvl1pPr>
          </a:lstStyle>
          <a:p>
            <a:r>
              <a:rPr lang="en-US" dirty="0"/>
              <a:t>Click to edit Master title style</a:t>
            </a:r>
          </a:p>
        </p:txBody>
      </p:sp>
      <p:sp>
        <p:nvSpPr>
          <p:cNvPr id="3" name="Subtitle 2">
            <a:extLst>
              <a:ext uri="{FF2B5EF4-FFF2-40B4-BE49-F238E27FC236}">
                <a16:creationId xmlns:a16="http://schemas.microsoft.com/office/drawing/2014/main" id="{581313F7-BC33-4F7A-9A12-B0E5FFBC34E3}"/>
              </a:ext>
            </a:extLst>
          </p:cNvPr>
          <p:cNvSpPr>
            <a:spLocks noGrp="1"/>
          </p:cNvSpPr>
          <p:nvPr>
            <p:ph type="subTitle" idx="1"/>
          </p:nvPr>
        </p:nvSpPr>
        <p:spPr>
          <a:xfrm>
            <a:off x="1524000" y="3602041"/>
            <a:ext cx="9144000" cy="1655762"/>
          </a:xfrm>
        </p:spPr>
        <p:txBody>
          <a:bodyPr/>
          <a:lstStyle>
            <a:lvl1pPr marL="0" indent="0" algn="ctr">
              <a:buNone/>
              <a:defRPr sz="2400"/>
            </a:lvl1pPr>
            <a:lvl2pPr marL="457192" indent="0" algn="ctr">
              <a:buNone/>
              <a:defRPr sz="2000"/>
            </a:lvl2pPr>
            <a:lvl3pPr marL="914384" indent="0" algn="ctr">
              <a:buNone/>
              <a:defRPr sz="1801"/>
            </a:lvl3pPr>
            <a:lvl4pPr marL="1371576" indent="0" algn="ctr">
              <a:buNone/>
              <a:defRPr sz="1600"/>
            </a:lvl4pPr>
            <a:lvl5pPr marL="1828768" indent="0" algn="ctr">
              <a:buNone/>
              <a:defRPr sz="1600"/>
            </a:lvl5pPr>
            <a:lvl6pPr marL="2285960" indent="0" algn="ctr">
              <a:buNone/>
              <a:defRPr sz="1600"/>
            </a:lvl6pPr>
            <a:lvl7pPr marL="2743152" indent="0" algn="ctr">
              <a:buNone/>
              <a:defRPr sz="1600"/>
            </a:lvl7pPr>
            <a:lvl8pPr marL="3200344" indent="0" algn="ctr">
              <a:buNone/>
              <a:defRPr sz="1600"/>
            </a:lvl8pPr>
            <a:lvl9pPr marL="3657536" indent="0" algn="ctr">
              <a:buNone/>
              <a:defRPr sz="1600"/>
            </a:lvl9pPr>
          </a:lstStyle>
          <a:p>
            <a:r>
              <a:rPr lang="en-US"/>
              <a:t>Click to edit Master subtitle style</a:t>
            </a:r>
          </a:p>
        </p:txBody>
      </p:sp>
    </p:spTree>
    <p:extLst>
      <p:ext uri="{BB962C8B-B14F-4D97-AF65-F5344CB8AC3E}">
        <p14:creationId xmlns:p14="http://schemas.microsoft.com/office/powerpoint/2010/main" val="3592483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F8EF31-96D3-40F7-8E21-F5DE42592E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CB4CF4E-D86F-4A1B-94DA-44FE3DE3B478}"/>
              </a:ext>
            </a:extLst>
          </p:cNvPr>
          <p:cNvSpPr>
            <a:spLocks noGrp="1"/>
          </p:cNvSpPr>
          <p:nvPr>
            <p:ph type="title"/>
          </p:nvPr>
        </p:nvSpPr>
        <p:spPr>
          <a:xfrm>
            <a:off x="838205" y="345387"/>
            <a:ext cx="6368647" cy="708164"/>
          </a:xfrm>
        </p:spPr>
        <p:txBody>
          <a:bodyPr>
            <a:normAutofit/>
          </a:bodyPr>
          <a:lstStyle>
            <a:lvl1pPr>
              <a:defRPr sz="3200">
                <a:solidFill>
                  <a:srgbClr val="0073A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0C7CEEA-1F75-456F-805E-9D809E202416}"/>
              </a:ext>
            </a:extLst>
          </p:cNvPr>
          <p:cNvSpPr>
            <a:spLocks noGrp="1"/>
          </p:cNvSpPr>
          <p:nvPr>
            <p:ph idx="1"/>
          </p:nvPr>
        </p:nvSpPr>
        <p:spPr>
          <a:xfrm>
            <a:off x="838202" y="1825627"/>
            <a:ext cx="10515600" cy="41296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0794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A485F9-B0CD-4283-82CE-0011887C5A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7CD558D-DF2A-4C22-BAF4-73BFB4F77911}"/>
              </a:ext>
            </a:extLst>
          </p:cNvPr>
          <p:cNvSpPr>
            <a:spLocks noGrp="1"/>
          </p:cNvSpPr>
          <p:nvPr>
            <p:ph type="title"/>
          </p:nvPr>
        </p:nvSpPr>
        <p:spPr>
          <a:xfrm>
            <a:off x="838202" y="365124"/>
            <a:ext cx="10515600" cy="779464"/>
          </a:xfrm>
        </p:spPr>
        <p:txBody>
          <a:bodyPr vert="horz" lIns="91440" tIns="45720" rIns="91440" bIns="45720" rtlCol="0" anchor="ctr">
            <a:normAutofit/>
          </a:bodyPr>
          <a:lstStyle>
            <a:lvl1pPr>
              <a:defRPr lang="en-US" sz="3200" dirty="0">
                <a:solidFill>
                  <a:srgbClr val="0073A5"/>
                </a:solidFill>
              </a:defRPr>
            </a:lvl1pPr>
          </a:lstStyle>
          <a:p>
            <a:pPr lvl="0"/>
            <a:r>
              <a:rPr lang="en-US" dirty="0"/>
              <a:t>Click to edit Master title style</a:t>
            </a:r>
          </a:p>
        </p:txBody>
      </p:sp>
      <p:sp>
        <p:nvSpPr>
          <p:cNvPr id="3" name="Content Placeholder 2">
            <a:extLst>
              <a:ext uri="{FF2B5EF4-FFF2-40B4-BE49-F238E27FC236}">
                <a16:creationId xmlns:a16="http://schemas.microsoft.com/office/drawing/2014/main" id="{B46B9F30-884E-4FA2-8867-899DB2EC437D}"/>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04A6A2-31E6-473E-B186-F920D2F1F9E1}"/>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0575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8D2E40-4F7B-4DF2-9ADC-64CA894391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EC21DC5-1B28-4A8C-AE8B-9065248550E6}"/>
              </a:ext>
            </a:extLst>
          </p:cNvPr>
          <p:cNvSpPr>
            <a:spLocks noGrp="1"/>
          </p:cNvSpPr>
          <p:nvPr>
            <p:ph type="title"/>
          </p:nvPr>
        </p:nvSpPr>
        <p:spPr>
          <a:xfrm>
            <a:off x="839790" y="365129"/>
            <a:ext cx="10515600" cy="718241"/>
          </a:xfrm>
        </p:spPr>
        <p:txBody>
          <a:bodyPr vert="horz" lIns="91440" tIns="45720" rIns="91440" bIns="45720" rtlCol="0" anchor="ctr">
            <a:normAutofit/>
          </a:bodyPr>
          <a:lstStyle>
            <a:lvl1pPr>
              <a:defRPr lang="en-US" sz="3200" dirty="0">
                <a:solidFill>
                  <a:srgbClr val="0073A5"/>
                </a:solidFill>
              </a:defRPr>
            </a:lvl1pPr>
          </a:lstStyle>
          <a:p>
            <a:pPr lvl="0"/>
            <a:r>
              <a:rPr lang="en-US" dirty="0"/>
              <a:t>Click to edit Master title style</a:t>
            </a:r>
          </a:p>
        </p:txBody>
      </p:sp>
      <p:sp>
        <p:nvSpPr>
          <p:cNvPr id="3" name="Text Placeholder 2">
            <a:extLst>
              <a:ext uri="{FF2B5EF4-FFF2-40B4-BE49-F238E27FC236}">
                <a16:creationId xmlns:a16="http://schemas.microsoft.com/office/drawing/2014/main" id="{21EBD285-A197-46DB-9053-17D55BE80ED0}"/>
              </a:ext>
            </a:extLst>
          </p:cNvPr>
          <p:cNvSpPr>
            <a:spLocks noGrp="1"/>
          </p:cNvSpPr>
          <p:nvPr>
            <p:ph type="body" idx="1"/>
          </p:nvPr>
        </p:nvSpPr>
        <p:spPr>
          <a:xfrm>
            <a:off x="839793" y="1681166"/>
            <a:ext cx="5157787" cy="823911"/>
          </a:xfrm>
        </p:spPr>
        <p:txBody>
          <a:bodyPr anchor="b"/>
          <a:lstStyle>
            <a:lvl1pPr marL="0" indent="0">
              <a:buNone/>
              <a:defRPr sz="2400" b="1"/>
            </a:lvl1pPr>
            <a:lvl2pPr marL="457192" indent="0">
              <a:buNone/>
              <a:defRPr sz="2000" b="1"/>
            </a:lvl2pPr>
            <a:lvl3pPr marL="914384" indent="0">
              <a:buNone/>
              <a:defRPr sz="1801" b="1"/>
            </a:lvl3pPr>
            <a:lvl4pPr marL="1371576" indent="0">
              <a:buNone/>
              <a:defRPr sz="1600" b="1"/>
            </a:lvl4pPr>
            <a:lvl5pPr marL="1828768" indent="0">
              <a:buNone/>
              <a:defRPr sz="1600" b="1"/>
            </a:lvl5pPr>
            <a:lvl6pPr marL="2285960" indent="0">
              <a:buNone/>
              <a:defRPr sz="1600" b="1"/>
            </a:lvl6pPr>
            <a:lvl7pPr marL="2743152" indent="0">
              <a:buNone/>
              <a:defRPr sz="1600" b="1"/>
            </a:lvl7pPr>
            <a:lvl8pPr marL="3200344" indent="0">
              <a:buNone/>
              <a:defRPr sz="1600" b="1"/>
            </a:lvl8pPr>
            <a:lvl9pPr marL="365753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64EF8B-CEED-4576-8581-F7B4A75F9168}"/>
              </a:ext>
            </a:extLst>
          </p:cNvPr>
          <p:cNvSpPr>
            <a:spLocks noGrp="1"/>
          </p:cNvSpPr>
          <p:nvPr>
            <p:ph sz="half" idx="2"/>
          </p:nvPr>
        </p:nvSpPr>
        <p:spPr>
          <a:xfrm>
            <a:off x="839793" y="2505076"/>
            <a:ext cx="5157787" cy="3485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BE320B-4D98-4238-B801-5CA041DC159F}"/>
              </a:ext>
            </a:extLst>
          </p:cNvPr>
          <p:cNvSpPr>
            <a:spLocks noGrp="1"/>
          </p:cNvSpPr>
          <p:nvPr>
            <p:ph type="body" sz="quarter" idx="3"/>
          </p:nvPr>
        </p:nvSpPr>
        <p:spPr>
          <a:xfrm>
            <a:off x="6172202" y="1681166"/>
            <a:ext cx="5183188" cy="823911"/>
          </a:xfrm>
        </p:spPr>
        <p:txBody>
          <a:bodyPr anchor="b"/>
          <a:lstStyle>
            <a:lvl1pPr marL="0" indent="0">
              <a:buNone/>
              <a:defRPr sz="2400" b="1"/>
            </a:lvl1pPr>
            <a:lvl2pPr marL="457192" indent="0">
              <a:buNone/>
              <a:defRPr sz="2000" b="1"/>
            </a:lvl2pPr>
            <a:lvl3pPr marL="914384" indent="0">
              <a:buNone/>
              <a:defRPr sz="1801" b="1"/>
            </a:lvl3pPr>
            <a:lvl4pPr marL="1371576" indent="0">
              <a:buNone/>
              <a:defRPr sz="1600" b="1"/>
            </a:lvl4pPr>
            <a:lvl5pPr marL="1828768" indent="0">
              <a:buNone/>
              <a:defRPr sz="1600" b="1"/>
            </a:lvl5pPr>
            <a:lvl6pPr marL="2285960" indent="0">
              <a:buNone/>
              <a:defRPr sz="1600" b="1"/>
            </a:lvl6pPr>
            <a:lvl7pPr marL="2743152" indent="0">
              <a:buNone/>
              <a:defRPr sz="1600" b="1"/>
            </a:lvl7pPr>
            <a:lvl8pPr marL="3200344" indent="0">
              <a:buNone/>
              <a:defRPr sz="1600" b="1"/>
            </a:lvl8pPr>
            <a:lvl9pPr marL="365753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2F971C-C4C7-4EC1-9201-55BCF5EE8B4B}"/>
              </a:ext>
            </a:extLst>
          </p:cNvPr>
          <p:cNvSpPr>
            <a:spLocks noGrp="1"/>
          </p:cNvSpPr>
          <p:nvPr>
            <p:ph sz="quarter" idx="4"/>
          </p:nvPr>
        </p:nvSpPr>
        <p:spPr>
          <a:xfrm>
            <a:off x="6172202" y="2505076"/>
            <a:ext cx="5183188" cy="3485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4674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3CB2A9-6813-418C-A901-C0B88BB5E4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909B88-35B9-46A2-9271-F464F92973B4}"/>
              </a:ext>
            </a:extLst>
          </p:cNvPr>
          <p:cNvSpPr>
            <a:spLocks noGrp="1"/>
          </p:cNvSpPr>
          <p:nvPr>
            <p:ph type="title"/>
          </p:nvPr>
        </p:nvSpPr>
        <p:spPr>
          <a:xfrm>
            <a:off x="839789" y="457200"/>
            <a:ext cx="3932238" cy="1600200"/>
          </a:xfrm>
        </p:spPr>
        <p:txBody>
          <a:bodyPr anchor="b"/>
          <a:lstStyle>
            <a:lvl1pPr>
              <a:defRPr sz="3200">
                <a:solidFill>
                  <a:srgbClr val="0073A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7BB1E00-ED64-4708-93B4-82EEFE7BD734}"/>
              </a:ext>
            </a:extLst>
          </p:cNvPr>
          <p:cNvSpPr>
            <a:spLocks noGrp="1"/>
          </p:cNvSpPr>
          <p:nvPr>
            <p:ph idx="1"/>
          </p:nvPr>
        </p:nvSpPr>
        <p:spPr>
          <a:xfrm>
            <a:off x="5183192"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480438-2625-462D-BF4F-F6CAF066857D}"/>
              </a:ext>
            </a:extLst>
          </p:cNvPr>
          <p:cNvSpPr>
            <a:spLocks noGrp="1"/>
          </p:cNvSpPr>
          <p:nvPr>
            <p:ph type="body" sz="half" idx="2"/>
          </p:nvPr>
        </p:nvSpPr>
        <p:spPr>
          <a:xfrm>
            <a:off x="839789" y="2057400"/>
            <a:ext cx="3932238" cy="3811588"/>
          </a:xfrm>
        </p:spPr>
        <p:txBody>
          <a:bodyPr/>
          <a:lstStyle>
            <a:lvl1pPr marL="0" indent="0">
              <a:buNone/>
              <a:defRPr sz="1600"/>
            </a:lvl1pPr>
            <a:lvl2pPr marL="457192" indent="0">
              <a:buNone/>
              <a:defRPr sz="1401"/>
            </a:lvl2pPr>
            <a:lvl3pPr marL="914384" indent="0">
              <a:buNone/>
              <a:defRPr sz="1200"/>
            </a:lvl3pPr>
            <a:lvl4pPr marL="1371576" indent="0">
              <a:buNone/>
              <a:defRPr sz="1001"/>
            </a:lvl4pPr>
            <a:lvl5pPr marL="1828768" indent="0">
              <a:buNone/>
              <a:defRPr sz="1001"/>
            </a:lvl5pPr>
            <a:lvl6pPr marL="2285960" indent="0">
              <a:buNone/>
              <a:defRPr sz="1001"/>
            </a:lvl6pPr>
            <a:lvl7pPr marL="2743152" indent="0">
              <a:buNone/>
              <a:defRPr sz="1001"/>
            </a:lvl7pPr>
            <a:lvl8pPr marL="3200344" indent="0">
              <a:buNone/>
              <a:defRPr sz="1001"/>
            </a:lvl8pPr>
            <a:lvl9pPr marL="3657536" indent="0">
              <a:buNone/>
              <a:defRPr sz="1001"/>
            </a:lvl9pPr>
          </a:lstStyle>
          <a:p>
            <a:pPr lvl="0"/>
            <a:r>
              <a:rPr lang="en-US"/>
              <a:t>Click to edit Master text styles</a:t>
            </a:r>
          </a:p>
        </p:txBody>
      </p:sp>
    </p:spTree>
    <p:extLst>
      <p:ext uri="{BB962C8B-B14F-4D97-AF65-F5344CB8AC3E}">
        <p14:creationId xmlns:p14="http://schemas.microsoft.com/office/powerpoint/2010/main" val="1672867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D6797B-1F65-411D-A3EB-F7D37A4727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4C92F14-A14F-4C29-999A-8BDBFCA426AD}"/>
              </a:ext>
            </a:extLst>
          </p:cNvPr>
          <p:cNvSpPr>
            <a:spLocks noGrp="1"/>
          </p:cNvSpPr>
          <p:nvPr>
            <p:ph type="title"/>
          </p:nvPr>
        </p:nvSpPr>
        <p:spPr>
          <a:xfrm>
            <a:off x="839789" y="457200"/>
            <a:ext cx="3932238" cy="1600200"/>
          </a:xfrm>
        </p:spPr>
        <p:txBody>
          <a:bodyPr anchor="b"/>
          <a:lstStyle>
            <a:lvl1pPr>
              <a:defRPr sz="3200">
                <a:solidFill>
                  <a:srgbClr val="0073A5"/>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B2231C87-C396-453A-8927-4F5BBC5E4024}"/>
              </a:ext>
            </a:extLst>
          </p:cNvPr>
          <p:cNvSpPr>
            <a:spLocks noGrp="1"/>
          </p:cNvSpPr>
          <p:nvPr>
            <p:ph type="pic" idx="1"/>
          </p:nvPr>
        </p:nvSpPr>
        <p:spPr>
          <a:xfrm>
            <a:off x="5183192" y="987428"/>
            <a:ext cx="6172201" cy="4873625"/>
          </a:xfrm>
        </p:spPr>
        <p:txBody>
          <a:bodyPr/>
          <a:lstStyle>
            <a:lvl1pPr marL="0" indent="0">
              <a:buNone/>
              <a:defRPr sz="3200"/>
            </a:lvl1pPr>
            <a:lvl2pPr marL="457192" indent="0">
              <a:buNone/>
              <a:defRPr sz="2800"/>
            </a:lvl2pPr>
            <a:lvl3pPr marL="914384" indent="0">
              <a:buNone/>
              <a:defRPr sz="2400"/>
            </a:lvl3pPr>
            <a:lvl4pPr marL="1371576" indent="0">
              <a:buNone/>
              <a:defRPr sz="2000"/>
            </a:lvl4pPr>
            <a:lvl5pPr marL="1828768" indent="0">
              <a:buNone/>
              <a:defRPr sz="2000"/>
            </a:lvl5pPr>
            <a:lvl6pPr marL="2285960" indent="0">
              <a:buNone/>
              <a:defRPr sz="2000"/>
            </a:lvl6pPr>
            <a:lvl7pPr marL="2743152" indent="0">
              <a:buNone/>
              <a:defRPr sz="2000"/>
            </a:lvl7pPr>
            <a:lvl8pPr marL="3200344" indent="0">
              <a:buNone/>
              <a:defRPr sz="2000"/>
            </a:lvl8pPr>
            <a:lvl9pPr marL="3657536" indent="0">
              <a:buNone/>
              <a:defRPr sz="2000"/>
            </a:lvl9pPr>
          </a:lstStyle>
          <a:p>
            <a:endParaRPr lang="en-US"/>
          </a:p>
        </p:txBody>
      </p:sp>
      <p:sp>
        <p:nvSpPr>
          <p:cNvPr id="4" name="Text Placeholder 3">
            <a:extLst>
              <a:ext uri="{FF2B5EF4-FFF2-40B4-BE49-F238E27FC236}">
                <a16:creationId xmlns:a16="http://schemas.microsoft.com/office/drawing/2014/main" id="{17D9BF09-6560-47D9-B974-5357A06AC21A}"/>
              </a:ext>
            </a:extLst>
          </p:cNvPr>
          <p:cNvSpPr>
            <a:spLocks noGrp="1"/>
          </p:cNvSpPr>
          <p:nvPr>
            <p:ph type="body" sz="half" idx="2"/>
          </p:nvPr>
        </p:nvSpPr>
        <p:spPr>
          <a:xfrm>
            <a:off x="839789" y="2057400"/>
            <a:ext cx="3932238" cy="3811588"/>
          </a:xfrm>
        </p:spPr>
        <p:txBody>
          <a:bodyPr/>
          <a:lstStyle>
            <a:lvl1pPr marL="0" indent="0">
              <a:buNone/>
              <a:defRPr sz="1600"/>
            </a:lvl1pPr>
            <a:lvl2pPr marL="457192" indent="0">
              <a:buNone/>
              <a:defRPr sz="1401"/>
            </a:lvl2pPr>
            <a:lvl3pPr marL="914384" indent="0">
              <a:buNone/>
              <a:defRPr sz="1200"/>
            </a:lvl3pPr>
            <a:lvl4pPr marL="1371576" indent="0">
              <a:buNone/>
              <a:defRPr sz="1001"/>
            </a:lvl4pPr>
            <a:lvl5pPr marL="1828768" indent="0">
              <a:buNone/>
              <a:defRPr sz="1001"/>
            </a:lvl5pPr>
            <a:lvl6pPr marL="2285960" indent="0">
              <a:buNone/>
              <a:defRPr sz="1001"/>
            </a:lvl6pPr>
            <a:lvl7pPr marL="2743152" indent="0">
              <a:buNone/>
              <a:defRPr sz="1001"/>
            </a:lvl7pPr>
            <a:lvl8pPr marL="3200344" indent="0">
              <a:buNone/>
              <a:defRPr sz="1001"/>
            </a:lvl8pPr>
            <a:lvl9pPr marL="3657536" indent="0">
              <a:buNone/>
              <a:defRPr sz="1001"/>
            </a:lvl9pPr>
          </a:lstStyle>
          <a:p>
            <a:pPr lvl="0"/>
            <a:r>
              <a:rPr lang="en-US"/>
              <a:t>Click to edit Master text styles</a:t>
            </a:r>
          </a:p>
        </p:txBody>
      </p:sp>
    </p:spTree>
    <p:extLst>
      <p:ext uri="{BB962C8B-B14F-4D97-AF65-F5344CB8AC3E}">
        <p14:creationId xmlns:p14="http://schemas.microsoft.com/office/powerpoint/2010/main" val="2711774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E98292-6624-433F-B882-F59173076B02}"/>
              </a:ext>
            </a:extLst>
          </p:cNvPr>
          <p:cNvSpPr>
            <a:spLocks noGrp="1"/>
          </p:cNvSpPr>
          <p:nvPr>
            <p:ph type="dt" sz="half" idx="10"/>
          </p:nvPr>
        </p:nvSpPr>
        <p:spPr/>
        <p:txBody>
          <a:bodyPr/>
          <a:lstStyle/>
          <a:p>
            <a:fld id="{A427D7D9-E3E5-4D16-9E08-9AFC93FCA56C}" type="datetimeFigureOut">
              <a:rPr lang="en-US" smtClean="0"/>
              <a:t>2/28/2024</a:t>
            </a:fld>
            <a:endParaRPr lang="en-US"/>
          </a:p>
        </p:txBody>
      </p:sp>
      <p:sp>
        <p:nvSpPr>
          <p:cNvPr id="3" name="Footer Placeholder 2">
            <a:extLst>
              <a:ext uri="{FF2B5EF4-FFF2-40B4-BE49-F238E27FC236}">
                <a16:creationId xmlns:a16="http://schemas.microsoft.com/office/drawing/2014/main" id="{57699B72-418D-4EF9-90AB-AEB9AA0422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24751B-6330-40DD-BF33-8D7EDF829FAC}"/>
              </a:ext>
            </a:extLst>
          </p:cNvPr>
          <p:cNvSpPr>
            <a:spLocks noGrp="1"/>
          </p:cNvSpPr>
          <p:nvPr>
            <p:ph type="sldNum" sz="quarter" idx="12"/>
          </p:nvPr>
        </p:nvSpPr>
        <p:spPr/>
        <p:txBody>
          <a:bodyPr/>
          <a:lstStyle/>
          <a:p>
            <a:fld id="{EF0AA8C5-23AA-4773-AF47-E72F89A69416}" type="slidenum">
              <a:rPr lang="en-US" smtClean="0"/>
              <a:t>‹#›</a:t>
            </a:fld>
            <a:endParaRPr lang="en-US"/>
          </a:p>
        </p:txBody>
      </p:sp>
      <p:pic>
        <p:nvPicPr>
          <p:cNvPr id="5" name="Picture 4">
            <a:extLst>
              <a:ext uri="{FF2B5EF4-FFF2-40B4-BE49-F238E27FC236}">
                <a16:creationId xmlns:a16="http://schemas.microsoft.com/office/drawing/2014/main" id="{17026D5B-4AB8-40D5-97EF-C8FDE1798F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597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F29642-1A82-4CCE-B393-34AFF50EF50B}"/>
              </a:ext>
            </a:extLst>
          </p:cNvPr>
          <p:cNvSpPr>
            <a:spLocks noGrp="1"/>
          </p:cNvSpPr>
          <p:nvPr>
            <p:ph type="title"/>
          </p:nvPr>
        </p:nvSpPr>
        <p:spPr>
          <a:xfrm>
            <a:off x="838202" y="365127"/>
            <a:ext cx="10515600" cy="132556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5E3B47-D2C8-4468-A798-AE9A9990334F}"/>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37F1A9-AD53-46AF-99C1-0F678215C4DD}"/>
              </a:ext>
            </a:extLst>
          </p:cNvPr>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D3C939-FBFC-49E6-ACBD-0D0FAA9515C7}" type="datetimeFigureOut">
              <a:rPr lang="en-US" smtClean="0"/>
              <a:t>2/28/2024</a:t>
            </a:fld>
            <a:endParaRPr lang="en-US"/>
          </a:p>
        </p:txBody>
      </p:sp>
      <p:sp>
        <p:nvSpPr>
          <p:cNvPr id="5" name="Footer Placeholder 4">
            <a:extLst>
              <a:ext uri="{FF2B5EF4-FFF2-40B4-BE49-F238E27FC236}">
                <a16:creationId xmlns:a16="http://schemas.microsoft.com/office/drawing/2014/main" id="{BC23D120-71D2-41EC-9A08-ADF8FA80FE54}"/>
              </a:ext>
            </a:extLst>
          </p:cNvPr>
          <p:cNvSpPr>
            <a:spLocks noGrp="1"/>
          </p:cNvSpPr>
          <p:nvPr>
            <p:ph type="ftr" sz="quarter" idx="3"/>
          </p:nvPr>
        </p:nvSpPr>
        <p:spPr>
          <a:xfrm>
            <a:off x="4038602"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DDD204-5787-4978-8ADE-4AB8DF42E726}"/>
              </a:ext>
            </a:extLst>
          </p:cNvPr>
          <p:cNvSpPr>
            <a:spLocks noGrp="1"/>
          </p:cNvSpPr>
          <p:nvPr>
            <p:ph type="sldNum" sz="quarter" idx="4"/>
          </p:nvPr>
        </p:nvSpPr>
        <p:spPr>
          <a:xfrm>
            <a:off x="8610601"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A808BC-7794-41E7-9CCB-D82F4503F192}" type="slidenum">
              <a:rPr lang="en-US" smtClean="0"/>
              <a:t>‹#›</a:t>
            </a:fld>
            <a:endParaRPr lang="en-US"/>
          </a:p>
        </p:txBody>
      </p:sp>
    </p:spTree>
    <p:extLst>
      <p:ext uri="{BB962C8B-B14F-4D97-AF65-F5344CB8AC3E}">
        <p14:creationId xmlns:p14="http://schemas.microsoft.com/office/powerpoint/2010/main" val="1363029895"/>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0" r:id="rId3"/>
    <p:sldLayoutId id="2147483652" r:id="rId4"/>
    <p:sldLayoutId id="2147483653" r:id="rId5"/>
    <p:sldLayoutId id="2147483656" r:id="rId6"/>
    <p:sldLayoutId id="2147483657" r:id="rId7"/>
    <p:sldLayoutId id="2147483658" r:id="rId8"/>
  </p:sldLayoutIdLst>
  <p:txStyles>
    <p:titleStyle>
      <a:lvl1pPr algn="l" defTabSz="91438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7" indent="-228597" algn="l" defTabSz="914384"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789" indent="-228597" algn="l" defTabSz="914384"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981" indent="-228597" algn="l" defTabSz="914384"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173" indent="-228597" algn="l" defTabSz="9143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365" indent="-228597" algn="l" defTabSz="9143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557" indent="-228597" algn="l" defTabSz="9143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1749" indent="-228597" algn="l" defTabSz="9143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8941" indent="-228597" algn="l" defTabSz="9143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133" indent="-228597" algn="l" defTabSz="9143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84" rtl="0" eaLnBrk="1" latinLnBrk="0" hangingPunct="1">
        <a:defRPr sz="1801" kern="1200">
          <a:solidFill>
            <a:schemeClr val="tx1"/>
          </a:solidFill>
          <a:latin typeface="+mn-lt"/>
          <a:ea typeface="+mn-ea"/>
          <a:cs typeface="+mn-cs"/>
        </a:defRPr>
      </a:lvl1pPr>
      <a:lvl2pPr marL="457192" algn="l" defTabSz="914384" rtl="0" eaLnBrk="1" latinLnBrk="0" hangingPunct="1">
        <a:defRPr sz="1801" kern="1200">
          <a:solidFill>
            <a:schemeClr val="tx1"/>
          </a:solidFill>
          <a:latin typeface="+mn-lt"/>
          <a:ea typeface="+mn-ea"/>
          <a:cs typeface="+mn-cs"/>
        </a:defRPr>
      </a:lvl2pPr>
      <a:lvl3pPr marL="914384" algn="l" defTabSz="914384" rtl="0" eaLnBrk="1" latinLnBrk="0" hangingPunct="1">
        <a:defRPr sz="1801" kern="1200">
          <a:solidFill>
            <a:schemeClr val="tx1"/>
          </a:solidFill>
          <a:latin typeface="+mn-lt"/>
          <a:ea typeface="+mn-ea"/>
          <a:cs typeface="+mn-cs"/>
        </a:defRPr>
      </a:lvl3pPr>
      <a:lvl4pPr marL="1371576" algn="l" defTabSz="914384" rtl="0" eaLnBrk="1" latinLnBrk="0" hangingPunct="1">
        <a:defRPr sz="1801" kern="1200">
          <a:solidFill>
            <a:schemeClr val="tx1"/>
          </a:solidFill>
          <a:latin typeface="+mn-lt"/>
          <a:ea typeface="+mn-ea"/>
          <a:cs typeface="+mn-cs"/>
        </a:defRPr>
      </a:lvl4pPr>
      <a:lvl5pPr marL="1828768" algn="l" defTabSz="914384" rtl="0" eaLnBrk="1" latinLnBrk="0" hangingPunct="1">
        <a:defRPr sz="1801" kern="1200">
          <a:solidFill>
            <a:schemeClr val="tx1"/>
          </a:solidFill>
          <a:latin typeface="+mn-lt"/>
          <a:ea typeface="+mn-ea"/>
          <a:cs typeface="+mn-cs"/>
        </a:defRPr>
      </a:lvl5pPr>
      <a:lvl6pPr marL="2285960" algn="l" defTabSz="914384" rtl="0" eaLnBrk="1" latinLnBrk="0" hangingPunct="1">
        <a:defRPr sz="1801" kern="1200">
          <a:solidFill>
            <a:schemeClr val="tx1"/>
          </a:solidFill>
          <a:latin typeface="+mn-lt"/>
          <a:ea typeface="+mn-ea"/>
          <a:cs typeface="+mn-cs"/>
        </a:defRPr>
      </a:lvl6pPr>
      <a:lvl7pPr marL="2743152" algn="l" defTabSz="914384" rtl="0" eaLnBrk="1" latinLnBrk="0" hangingPunct="1">
        <a:defRPr sz="1801" kern="1200">
          <a:solidFill>
            <a:schemeClr val="tx1"/>
          </a:solidFill>
          <a:latin typeface="+mn-lt"/>
          <a:ea typeface="+mn-ea"/>
          <a:cs typeface="+mn-cs"/>
        </a:defRPr>
      </a:lvl7pPr>
      <a:lvl8pPr marL="3200344" algn="l" defTabSz="914384" rtl="0" eaLnBrk="1" latinLnBrk="0" hangingPunct="1">
        <a:defRPr sz="1801" kern="1200">
          <a:solidFill>
            <a:schemeClr val="tx1"/>
          </a:solidFill>
          <a:latin typeface="+mn-lt"/>
          <a:ea typeface="+mn-ea"/>
          <a:cs typeface="+mn-cs"/>
        </a:defRPr>
      </a:lvl8pPr>
      <a:lvl9pPr marL="3657536" algn="l" defTabSz="914384"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38.svg"/></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8.xml"/><Relationship Id="rId4" Type="http://schemas.openxmlformats.org/officeDocument/2006/relationships/image" Target="../media/image42.JPG"/></Relationships>
</file>

<file path=ppt/slides/_rels/slide1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8.xml"/><Relationship Id="rId4" Type="http://schemas.openxmlformats.org/officeDocument/2006/relationships/image" Target="../media/image45.jpg"/></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52.svg"/><Relationship Id="rId2" Type="http://schemas.openxmlformats.org/officeDocument/2006/relationships/image" Target="../media/image47.png"/><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xml"/><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eg"/><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8.xm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4.JPG"/><Relationship Id="rId7" Type="http://schemas.openxmlformats.org/officeDocument/2006/relationships/image" Target="../media/image67.jpg"/><Relationship Id="rId2" Type="http://schemas.openxmlformats.org/officeDocument/2006/relationships/image" Target="../media/image63.jpeg"/><Relationship Id="rId1" Type="http://schemas.openxmlformats.org/officeDocument/2006/relationships/slideLayout" Target="../slideLayouts/slideLayout8.xml"/><Relationship Id="rId6" Type="http://schemas.openxmlformats.org/officeDocument/2006/relationships/image" Target="../media/image66.emf"/><Relationship Id="rId5" Type="http://schemas.microsoft.com/office/2007/relationships/hdphoto" Target="../media/hdphoto1.wdp"/><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8.xml"/><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8.png"/><Relationship Id="rId3" Type="http://schemas.openxmlformats.org/officeDocument/2006/relationships/hyperlink" Target="ieee-ceda.org" TargetMode="External"/><Relationship Id="rId7" Type="http://schemas.openxmlformats.org/officeDocument/2006/relationships/hyperlink" Target="linkedin.com/groups/8343531" TargetMode="External"/><Relationship Id="rId12" Type="http://schemas.openxmlformats.org/officeDocument/2006/relationships/image" Target="../media/image77.sv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6.png"/><Relationship Id="rId5" Type="http://schemas.openxmlformats.org/officeDocument/2006/relationships/hyperlink" Target="https://www.facebook.com/ieeeceda" TargetMode="External"/><Relationship Id="rId10" Type="http://schemas.openxmlformats.org/officeDocument/2006/relationships/image" Target="../media/image75.png"/><Relationship Id="rId4" Type="http://schemas.openxmlformats.org/officeDocument/2006/relationships/image" Target="../media/image72.png"/><Relationship Id="rId9" Type="http://schemas.openxmlformats.org/officeDocument/2006/relationships/hyperlink" Target="youtube.com/IEEECouncilonElectronicDesignAutomation" TargetMode="External"/><Relationship Id="rId1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05B7799-FBFC-492D-8CD9-4CFFBFCC8D05}"/>
              </a:ext>
            </a:extLst>
          </p:cNvPr>
          <p:cNvSpPr>
            <a:spLocks noGrp="1"/>
          </p:cNvSpPr>
          <p:nvPr>
            <p:ph type="subTitle" idx="1"/>
          </p:nvPr>
        </p:nvSpPr>
        <p:spPr>
          <a:xfrm>
            <a:off x="7636321" y="4247962"/>
            <a:ext cx="2294758" cy="424732"/>
          </a:xfrm>
        </p:spPr>
        <p:txBody>
          <a:bodyPr wrap="square">
            <a:spAutoFit/>
          </a:bodyPr>
          <a:lstStyle/>
          <a:p>
            <a:pPr algn="l"/>
            <a:r>
              <a:rPr lang="en-US" b="1" dirty="0">
                <a:solidFill>
                  <a:schemeClr val="accent6">
                    <a:lumMod val="50000"/>
                  </a:schemeClr>
                </a:solidFill>
                <a:latin typeface="+mj-lt"/>
                <a:ea typeface="Open Sans Light" panose="020B0306030504020204" pitchFamily="34" charset="0"/>
                <a:cs typeface="Open Sans Light" panose="020B0306030504020204" pitchFamily="34" charset="0"/>
              </a:rPr>
              <a:t>ieee-sensors.org</a:t>
            </a:r>
          </a:p>
        </p:txBody>
      </p:sp>
      <p:pic>
        <p:nvPicPr>
          <p:cNvPr id="2" name="Picture 1">
            <a:extLst>
              <a:ext uri="{FF2B5EF4-FFF2-40B4-BE49-F238E27FC236}">
                <a16:creationId xmlns:a16="http://schemas.microsoft.com/office/drawing/2014/main" id="{23D26DBF-FB57-4920-3FDE-D7CDC2BB465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89474" y="2610038"/>
            <a:ext cx="7377489" cy="1637924"/>
          </a:xfrm>
          <a:prstGeom prst="rect">
            <a:avLst/>
          </a:prstGeom>
        </p:spPr>
      </p:pic>
    </p:spTree>
    <p:extLst>
      <p:ext uri="{BB962C8B-B14F-4D97-AF65-F5344CB8AC3E}">
        <p14:creationId xmlns:p14="http://schemas.microsoft.com/office/powerpoint/2010/main" val="3071319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5FD230F1-40A8-4BC5-9C31-3130100D9733}"/>
              </a:ext>
            </a:extLst>
          </p:cNvPr>
          <p:cNvSpPr txBox="1"/>
          <p:nvPr/>
        </p:nvSpPr>
        <p:spPr>
          <a:xfrm>
            <a:off x="400011" y="2671169"/>
            <a:ext cx="2481355" cy="1500411"/>
          </a:xfrm>
          <a:prstGeom prst="rect">
            <a:avLst/>
          </a:prstGeom>
          <a:noFill/>
        </p:spPr>
        <p:txBody>
          <a:bodyPr wrap="square" rtlCol="0">
            <a:spAutoFit/>
          </a:bodyPr>
          <a:lstStyle/>
          <a:p>
            <a:pPr lvl="0" algn="ctr">
              <a:lnSpc>
                <a:spcPct val="107000"/>
              </a:lnSpc>
            </a:pPr>
            <a:r>
              <a:rPr lang="en-IE" sz="2000" b="1" dirty="0">
                <a:solidFill>
                  <a:sysClr val="windowText" lastClr="000000"/>
                </a:solidFill>
                <a:latin typeface="+mj-lt"/>
                <a:ea typeface="Times New Roman" panose="02020603050405020304" pitchFamily="18" charset="0"/>
                <a:cs typeface="Times New Roman" panose="02020603050405020304" pitchFamily="18" charset="0"/>
              </a:rPr>
              <a:t>IEEE Sensors Journal</a:t>
            </a:r>
          </a:p>
          <a:p>
            <a:pPr lvl="1" indent="-285745">
              <a:lnSpc>
                <a:spcPct val="90000"/>
              </a:lnSpc>
              <a:spcBef>
                <a:spcPts val="499"/>
              </a:spcBef>
              <a:buClr>
                <a:srgbClr val="005D49"/>
              </a:buClr>
              <a:buFont typeface="Wingdings 3" panose="05040102010807070707" pitchFamily="18" charset="2"/>
              <a:buChar char=""/>
              <a:defRPr/>
            </a:pPr>
            <a:r>
              <a:rPr lang="en-CA" sz="1600" dirty="0">
                <a:latin typeface="+mj-lt"/>
              </a:rPr>
              <a:t>Established 2001 </a:t>
            </a:r>
          </a:p>
          <a:p>
            <a:pPr lvl="1" indent="-285745">
              <a:lnSpc>
                <a:spcPct val="90000"/>
              </a:lnSpc>
              <a:spcBef>
                <a:spcPts val="499"/>
              </a:spcBef>
              <a:buClr>
                <a:srgbClr val="005D49"/>
              </a:buClr>
              <a:buFont typeface="Wingdings 3" panose="05040102010807070707" pitchFamily="18" charset="2"/>
              <a:buChar char=""/>
              <a:defRPr/>
            </a:pPr>
            <a:r>
              <a:rPr lang="en-CA" sz="1600" dirty="0">
                <a:latin typeface="+mj-lt"/>
              </a:rPr>
              <a:t>3M downloads in 2023</a:t>
            </a:r>
          </a:p>
          <a:p>
            <a:pPr lvl="1" indent="-285745">
              <a:lnSpc>
                <a:spcPct val="90000"/>
              </a:lnSpc>
              <a:spcBef>
                <a:spcPts val="499"/>
              </a:spcBef>
              <a:buClr>
                <a:srgbClr val="005D49"/>
              </a:buClr>
              <a:buFont typeface="Wingdings 3" panose="05040102010807070707" pitchFamily="18" charset="2"/>
              <a:buChar char=""/>
              <a:defRPr/>
            </a:pPr>
            <a:r>
              <a:rPr lang="en-CA" sz="1600" dirty="0">
                <a:latin typeface="+mj-lt"/>
              </a:rPr>
              <a:t>Impact factor 4.325</a:t>
            </a:r>
          </a:p>
        </p:txBody>
      </p:sp>
      <p:sp>
        <p:nvSpPr>
          <p:cNvPr id="21" name="Title 1">
            <a:extLst>
              <a:ext uri="{FF2B5EF4-FFF2-40B4-BE49-F238E27FC236}">
                <a16:creationId xmlns:a16="http://schemas.microsoft.com/office/drawing/2014/main" id="{5A92B85E-C0FB-4F6F-8ADA-571661D2FE33}"/>
              </a:ext>
            </a:extLst>
          </p:cNvPr>
          <p:cNvSpPr txBox="1">
            <a:spLocks/>
          </p:cNvSpPr>
          <p:nvPr/>
        </p:nvSpPr>
        <p:spPr>
          <a:xfrm>
            <a:off x="838201" y="345386"/>
            <a:ext cx="2171492" cy="606961"/>
          </a:xfrm>
          <a:prstGeom prst="rect">
            <a:avLst/>
          </a:prstGeom>
        </p:spPr>
        <p:txBody>
          <a:bodyPr wrap="non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3200" dirty="0">
                <a:solidFill>
                  <a:srgbClr val="0073A5"/>
                </a:solidFill>
              </a:rPr>
              <a:t>Publications</a:t>
            </a:r>
          </a:p>
        </p:txBody>
      </p:sp>
      <p:pic>
        <p:nvPicPr>
          <p:cNvPr id="15" name="Graphic 14" descr="Closed book">
            <a:extLst>
              <a:ext uri="{FF2B5EF4-FFF2-40B4-BE49-F238E27FC236}">
                <a16:creationId xmlns:a16="http://schemas.microsoft.com/office/drawing/2014/main" id="{15392D5B-9616-4AA5-8861-815196C49F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0288" y="1501139"/>
            <a:ext cx="914400" cy="914400"/>
          </a:xfrm>
          <a:prstGeom prst="rect">
            <a:avLst/>
          </a:prstGeom>
        </p:spPr>
      </p:pic>
      <p:sp>
        <p:nvSpPr>
          <p:cNvPr id="16" name="TextBox 15">
            <a:extLst>
              <a:ext uri="{FF2B5EF4-FFF2-40B4-BE49-F238E27FC236}">
                <a16:creationId xmlns:a16="http://schemas.microsoft.com/office/drawing/2014/main" id="{C6C4166A-06C1-496D-B136-7C5B14ED1C99}"/>
              </a:ext>
            </a:extLst>
          </p:cNvPr>
          <p:cNvSpPr txBox="1"/>
          <p:nvPr/>
        </p:nvSpPr>
        <p:spPr>
          <a:xfrm>
            <a:off x="2994455" y="2671170"/>
            <a:ext cx="2481355" cy="1214692"/>
          </a:xfrm>
          <a:prstGeom prst="rect">
            <a:avLst/>
          </a:prstGeom>
          <a:noFill/>
        </p:spPr>
        <p:txBody>
          <a:bodyPr wrap="square" rtlCol="0">
            <a:spAutoFit/>
          </a:bodyPr>
          <a:lstStyle/>
          <a:p>
            <a:pPr lvl="0" algn="ctr">
              <a:lnSpc>
                <a:spcPct val="107000"/>
              </a:lnSpc>
            </a:pPr>
            <a:r>
              <a:rPr lang="en-IE" sz="2000" b="1" dirty="0">
                <a:solidFill>
                  <a:sysClr val="windowText" lastClr="000000"/>
                </a:solidFill>
                <a:latin typeface="+mj-lt"/>
                <a:ea typeface="Times New Roman" panose="02020603050405020304" pitchFamily="18" charset="0"/>
                <a:cs typeface="Times New Roman" panose="02020603050405020304" pitchFamily="18" charset="0"/>
              </a:rPr>
              <a:t>IEEE Sensors Letters</a:t>
            </a:r>
          </a:p>
          <a:p>
            <a:pPr lvl="1" indent="-285745">
              <a:lnSpc>
                <a:spcPct val="90000"/>
              </a:lnSpc>
              <a:spcBef>
                <a:spcPts val="499"/>
              </a:spcBef>
              <a:buClr>
                <a:srgbClr val="005D49"/>
              </a:buClr>
              <a:buFont typeface="Wingdings 3" panose="05040102010807070707" pitchFamily="18" charset="2"/>
              <a:buChar char=""/>
              <a:defRPr/>
            </a:pPr>
            <a:r>
              <a:rPr lang="en-US" sz="1600" dirty="0">
                <a:latin typeface="+mj-lt"/>
              </a:rPr>
              <a:t>Established in 2017</a:t>
            </a:r>
          </a:p>
          <a:p>
            <a:pPr lvl="1" indent="-285745">
              <a:lnSpc>
                <a:spcPct val="90000"/>
              </a:lnSpc>
              <a:spcBef>
                <a:spcPts val="499"/>
              </a:spcBef>
              <a:buClr>
                <a:srgbClr val="005D49"/>
              </a:buClr>
              <a:buFont typeface="Wingdings 3" panose="05040102010807070707" pitchFamily="18" charset="2"/>
              <a:buChar char=""/>
              <a:defRPr/>
            </a:pPr>
            <a:r>
              <a:rPr lang="en-US" sz="1600" dirty="0">
                <a:latin typeface="+mj-lt"/>
              </a:rPr>
              <a:t>Rapid publication of short papers</a:t>
            </a:r>
          </a:p>
        </p:txBody>
      </p:sp>
      <p:sp>
        <p:nvSpPr>
          <p:cNvPr id="17" name="TextBox 16">
            <a:extLst>
              <a:ext uri="{FF2B5EF4-FFF2-40B4-BE49-F238E27FC236}">
                <a16:creationId xmlns:a16="http://schemas.microsoft.com/office/drawing/2014/main" id="{D37B4754-BEE0-42ED-8239-4FA81B79F7D6}"/>
              </a:ext>
            </a:extLst>
          </p:cNvPr>
          <p:cNvSpPr txBox="1"/>
          <p:nvPr/>
        </p:nvSpPr>
        <p:spPr>
          <a:xfrm>
            <a:off x="5593898" y="2671169"/>
            <a:ext cx="3684326" cy="2510944"/>
          </a:xfrm>
          <a:prstGeom prst="rect">
            <a:avLst/>
          </a:prstGeom>
          <a:noFill/>
        </p:spPr>
        <p:txBody>
          <a:bodyPr wrap="square" rtlCol="0">
            <a:spAutoFit/>
          </a:bodyPr>
          <a:lstStyle/>
          <a:p>
            <a:pPr>
              <a:spcBef>
                <a:spcPts val="1001"/>
              </a:spcBef>
              <a:buClr>
                <a:srgbClr val="0073A5"/>
              </a:buClr>
              <a:defRPr/>
            </a:pPr>
            <a:r>
              <a:rPr lang="en-CA" sz="2000" b="1" dirty="0">
                <a:latin typeface="+mj-lt"/>
              </a:rPr>
              <a:t>  Co-Sponsored Publications</a:t>
            </a:r>
          </a:p>
          <a:p>
            <a:pPr lvl="1" indent="-285745">
              <a:lnSpc>
                <a:spcPct val="90000"/>
              </a:lnSpc>
              <a:spcBef>
                <a:spcPts val="499"/>
              </a:spcBef>
              <a:buClr>
                <a:srgbClr val="005D49"/>
              </a:buClr>
              <a:buFont typeface="Wingdings 3" panose="05040102010807070707" pitchFamily="18" charset="2"/>
              <a:buChar char=""/>
              <a:defRPr/>
            </a:pPr>
            <a:r>
              <a:rPr lang="en-US" sz="1500" dirty="0">
                <a:latin typeface="+mj-lt"/>
              </a:rPr>
              <a:t>IEEE Journal on Flexible Electronics</a:t>
            </a:r>
          </a:p>
          <a:p>
            <a:pPr lvl="1" indent="-285745">
              <a:lnSpc>
                <a:spcPct val="90000"/>
              </a:lnSpc>
              <a:spcBef>
                <a:spcPts val="499"/>
              </a:spcBef>
              <a:buClr>
                <a:srgbClr val="005D49"/>
              </a:buClr>
              <a:buFont typeface="Wingdings 3" panose="05040102010807070707" pitchFamily="18" charset="2"/>
              <a:buChar char=""/>
              <a:defRPr/>
            </a:pPr>
            <a:r>
              <a:rPr lang="en-US" sz="1500" dirty="0">
                <a:latin typeface="+mj-lt"/>
              </a:rPr>
              <a:t>IEEE Internet of Things Journal</a:t>
            </a:r>
          </a:p>
          <a:p>
            <a:pPr lvl="1" indent="-285745">
              <a:lnSpc>
                <a:spcPct val="90000"/>
              </a:lnSpc>
              <a:spcBef>
                <a:spcPts val="499"/>
              </a:spcBef>
              <a:buClr>
                <a:srgbClr val="005D49"/>
              </a:buClr>
              <a:buFont typeface="Wingdings 3" panose="05040102010807070707" pitchFamily="18" charset="2"/>
              <a:buChar char=""/>
              <a:defRPr/>
            </a:pPr>
            <a:r>
              <a:rPr lang="en-US" sz="1500" dirty="0">
                <a:latin typeface="+mj-lt"/>
              </a:rPr>
              <a:t>IEEE Trans. on Agrifood Electronics</a:t>
            </a:r>
          </a:p>
          <a:p>
            <a:pPr lvl="1" indent="-285745">
              <a:lnSpc>
                <a:spcPct val="90000"/>
              </a:lnSpc>
              <a:spcBef>
                <a:spcPts val="499"/>
              </a:spcBef>
              <a:buClr>
                <a:srgbClr val="005D49"/>
              </a:buClr>
              <a:buFont typeface="Wingdings 3" panose="05040102010807070707" pitchFamily="18" charset="2"/>
              <a:buChar char=""/>
              <a:defRPr/>
            </a:pPr>
            <a:r>
              <a:rPr lang="en-US" sz="1500" dirty="0">
                <a:latin typeface="+mj-lt"/>
              </a:rPr>
              <a:t>IEEE Journal of Indoor and Seamless Positioning and Navigation</a:t>
            </a:r>
          </a:p>
          <a:p>
            <a:pPr lvl="1" indent="-285745">
              <a:lnSpc>
                <a:spcPct val="90000"/>
              </a:lnSpc>
              <a:spcBef>
                <a:spcPts val="499"/>
              </a:spcBef>
              <a:buClr>
                <a:srgbClr val="005D49"/>
              </a:buClr>
              <a:buFont typeface="Wingdings 3" panose="05040102010807070707" pitchFamily="18" charset="2"/>
              <a:buChar char=""/>
              <a:defRPr/>
            </a:pPr>
            <a:r>
              <a:rPr lang="en-US" sz="1500" dirty="0">
                <a:latin typeface="+mj-lt"/>
              </a:rPr>
              <a:t>IEEE Trans. on Radar Systems</a:t>
            </a:r>
          </a:p>
          <a:p>
            <a:pPr lvl="1" indent="-285745">
              <a:lnSpc>
                <a:spcPct val="90000"/>
              </a:lnSpc>
              <a:spcBef>
                <a:spcPts val="499"/>
              </a:spcBef>
              <a:buClr>
                <a:srgbClr val="005D49"/>
              </a:buClr>
              <a:buFont typeface="Wingdings 3" panose="05040102010807070707" pitchFamily="18" charset="2"/>
              <a:buChar char=""/>
              <a:defRPr/>
            </a:pPr>
            <a:r>
              <a:rPr lang="en-US" sz="1500" dirty="0">
                <a:latin typeface="+mj-lt"/>
              </a:rPr>
              <a:t>IEEE Trans. on Big Data</a:t>
            </a:r>
          </a:p>
          <a:p>
            <a:pPr lvl="1" indent="-285745">
              <a:lnSpc>
                <a:spcPct val="90000"/>
              </a:lnSpc>
              <a:spcBef>
                <a:spcPts val="499"/>
              </a:spcBef>
              <a:buClr>
                <a:srgbClr val="005D49"/>
              </a:buClr>
              <a:buFont typeface="Wingdings 3" panose="05040102010807070707" pitchFamily="18" charset="2"/>
              <a:buChar char=""/>
              <a:defRPr/>
            </a:pPr>
            <a:r>
              <a:rPr lang="en-US" sz="1500" dirty="0">
                <a:latin typeface="+mj-lt"/>
              </a:rPr>
              <a:t>IEEE Trans. on GAMES</a:t>
            </a:r>
          </a:p>
        </p:txBody>
      </p:sp>
      <p:sp>
        <p:nvSpPr>
          <p:cNvPr id="18" name="TextBox 17">
            <a:extLst>
              <a:ext uri="{FF2B5EF4-FFF2-40B4-BE49-F238E27FC236}">
                <a16:creationId xmlns:a16="http://schemas.microsoft.com/office/drawing/2014/main" id="{8C6F689C-F8D9-4CC8-A488-BD611FBFF162}"/>
              </a:ext>
            </a:extLst>
          </p:cNvPr>
          <p:cNvSpPr txBox="1"/>
          <p:nvPr/>
        </p:nvSpPr>
        <p:spPr>
          <a:xfrm>
            <a:off x="9197545" y="2671170"/>
            <a:ext cx="2481355" cy="1214692"/>
          </a:xfrm>
          <a:prstGeom prst="rect">
            <a:avLst/>
          </a:prstGeom>
          <a:noFill/>
        </p:spPr>
        <p:txBody>
          <a:bodyPr wrap="square" rtlCol="0">
            <a:spAutoFit/>
          </a:bodyPr>
          <a:lstStyle/>
          <a:p>
            <a:pPr lvl="0">
              <a:lnSpc>
                <a:spcPct val="107000"/>
              </a:lnSpc>
            </a:pPr>
            <a:r>
              <a:rPr lang="en-IE" sz="2000" b="1" dirty="0">
                <a:solidFill>
                  <a:sysClr val="windowText" lastClr="000000"/>
                </a:solidFill>
                <a:latin typeface="+mj-lt"/>
                <a:ea typeface="Times New Roman" panose="02020603050405020304" pitchFamily="18" charset="0"/>
                <a:cs typeface="Times New Roman" panose="02020603050405020304" pitchFamily="18" charset="0"/>
              </a:rPr>
              <a:t>  Newsletter</a:t>
            </a:r>
          </a:p>
          <a:p>
            <a:pPr lvl="1" indent="-285745">
              <a:lnSpc>
                <a:spcPct val="90000"/>
              </a:lnSpc>
              <a:spcBef>
                <a:spcPts val="499"/>
              </a:spcBef>
              <a:buClr>
                <a:srgbClr val="005D49"/>
              </a:buClr>
              <a:buFont typeface="Wingdings 3" panose="05040102010807070707" pitchFamily="18" charset="2"/>
              <a:buChar char=""/>
              <a:defRPr/>
            </a:pPr>
            <a:r>
              <a:rPr lang="en-US" sz="1600" dirty="0">
                <a:latin typeface="+mj-lt"/>
              </a:rPr>
              <a:t>Published quarterly</a:t>
            </a:r>
          </a:p>
          <a:p>
            <a:pPr lvl="1" indent="-285745">
              <a:lnSpc>
                <a:spcPct val="90000"/>
              </a:lnSpc>
              <a:spcBef>
                <a:spcPts val="499"/>
              </a:spcBef>
              <a:buClr>
                <a:srgbClr val="005D49"/>
              </a:buClr>
              <a:buFont typeface="Wingdings 3" panose="05040102010807070707" pitchFamily="18" charset="2"/>
              <a:buChar char=""/>
              <a:defRPr/>
            </a:pPr>
            <a:r>
              <a:rPr lang="en-US" sz="1600" dirty="0">
                <a:latin typeface="+mj-lt"/>
              </a:rPr>
              <a:t>Reach of over 25,000 subscribers</a:t>
            </a:r>
          </a:p>
        </p:txBody>
      </p:sp>
      <p:pic>
        <p:nvPicPr>
          <p:cNvPr id="19" name="Graphic 18" descr="Group brainstorm">
            <a:extLst>
              <a:ext uri="{FF2B5EF4-FFF2-40B4-BE49-F238E27FC236}">
                <a16:creationId xmlns:a16="http://schemas.microsoft.com/office/drawing/2014/main" id="{0B6B82CF-78CB-4390-930B-58425FAC07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848913" y="1501139"/>
            <a:ext cx="914400" cy="914400"/>
          </a:xfrm>
          <a:prstGeom prst="rect">
            <a:avLst/>
          </a:prstGeom>
        </p:spPr>
      </p:pic>
      <p:pic>
        <p:nvPicPr>
          <p:cNvPr id="20" name="Graphic 19" descr="Newspaper">
            <a:extLst>
              <a:ext uri="{FF2B5EF4-FFF2-40B4-BE49-F238E27FC236}">
                <a16:creationId xmlns:a16="http://schemas.microsoft.com/office/drawing/2014/main" id="{8FB767C6-2828-4B8D-A836-09D1BEBDB5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77930" y="1501139"/>
            <a:ext cx="914400" cy="914400"/>
          </a:xfrm>
          <a:prstGeom prst="rect">
            <a:avLst/>
          </a:prstGeom>
        </p:spPr>
      </p:pic>
      <p:pic>
        <p:nvPicPr>
          <p:cNvPr id="3" name="Graphic 2" descr="Email">
            <a:extLst>
              <a:ext uri="{FF2B5EF4-FFF2-40B4-BE49-F238E27FC236}">
                <a16:creationId xmlns:a16="http://schemas.microsoft.com/office/drawing/2014/main" id="{D967EE8E-CC4A-4CC5-950F-41E07780770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94907" y="1621883"/>
            <a:ext cx="664533" cy="664533"/>
          </a:xfrm>
          <a:prstGeom prst="rect">
            <a:avLst/>
          </a:prstGeom>
        </p:spPr>
      </p:pic>
      <p:sp>
        <p:nvSpPr>
          <p:cNvPr id="2" name="TextBox 1">
            <a:extLst>
              <a:ext uri="{FF2B5EF4-FFF2-40B4-BE49-F238E27FC236}">
                <a16:creationId xmlns:a16="http://schemas.microsoft.com/office/drawing/2014/main" id="{8B28B4A8-1E95-7B4D-D753-06E79F19C9C7}"/>
              </a:ext>
            </a:extLst>
          </p:cNvPr>
          <p:cNvSpPr txBox="1"/>
          <p:nvPr/>
        </p:nvSpPr>
        <p:spPr>
          <a:xfrm>
            <a:off x="2994452" y="4427210"/>
            <a:ext cx="2481355" cy="970779"/>
          </a:xfrm>
          <a:prstGeom prst="rect">
            <a:avLst/>
          </a:prstGeom>
          <a:noFill/>
        </p:spPr>
        <p:txBody>
          <a:bodyPr wrap="square" rtlCol="0">
            <a:spAutoFit/>
          </a:bodyPr>
          <a:lstStyle/>
          <a:p>
            <a:pPr lvl="0" algn="ctr">
              <a:lnSpc>
                <a:spcPct val="107000"/>
              </a:lnSpc>
            </a:pPr>
            <a:r>
              <a:rPr lang="en-IE" sz="1800" b="1" dirty="0">
                <a:solidFill>
                  <a:sysClr val="windowText" lastClr="000000"/>
                </a:solidFill>
                <a:latin typeface="+mj-lt"/>
                <a:ea typeface="Times New Roman" panose="02020603050405020304" pitchFamily="18" charset="0"/>
                <a:cs typeface="Times New Roman" panose="02020603050405020304" pitchFamily="18" charset="0"/>
              </a:rPr>
              <a:t>IEEE Journal of Selected Areas in Sensors (J-SAS)</a:t>
            </a:r>
          </a:p>
          <a:p>
            <a:pPr lvl="1" indent="-285745">
              <a:lnSpc>
                <a:spcPct val="90000"/>
              </a:lnSpc>
              <a:spcBef>
                <a:spcPts val="499"/>
              </a:spcBef>
              <a:buClr>
                <a:srgbClr val="005D49"/>
              </a:buClr>
              <a:buFont typeface="Wingdings 3" panose="05040102010807070707" pitchFamily="18" charset="2"/>
              <a:buChar char=""/>
              <a:defRPr/>
            </a:pPr>
            <a:r>
              <a:rPr lang="en-US" sz="1600" dirty="0">
                <a:latin typeface="+mj-lt"/>
              </a:rPr>
              <a:t>Established in 2023</a:t>
            </a:r>
          </a:p>
        </p:txBody>
      </p:sp>
      <p:sp>
        <p:nvSpPr>
          <p:cNvPr id="4" name="TextBox 3">
            <a:extLst>
              <a:ext uri="{FF2B5EF4-FFF2-40B4-BE49-F238E27FC236}">
                <a16:creationId xmlns:a16="http://schemas.microsoft.com/office/drawing/2014/main" id="{00960304-D5B0-948E-767B-47335F9B47B0}"/>
              </a:ext>
            </a:extLst>
          </p:cNvPr>
          <p:cNvSpPr txBox="1"/>
          <p:nvPr/>
        </p:nvSpPr>
        <p:spPr>
          <a:xfrm>
            <a:off x="400010" y="4427210"/>
            <a:ext cx="2481355" cy="674415"/>
          </a:xfrm>
          <a:prstGeom prst="rect">
            <a:avLst/>
          </a:prstGeom>
          <a:noFill/>
        </p:spPr>
        <p:txBody>
          <a:bodyPr wrap="square" rtlCol="0">
            <a:spAutoFit/>
          </a:bodyPr>
          <a:lstStyle/>
          <a:p>
            <a:pPr lvl="0" algn="ctr">
              <a:lnSpc>
                <a:spcPct val="107000"/>
              </a:lnSpc>
            </a:pPr>
            <a:r>
              <a:rPr lang="en-IE" sz="1800" b="1" dirty="0">
                <a:solidFill>
                  <a:sysClr val="windowText" lastClr="000000"/>
                </a:solidFill>
                <a:latin typeface="+mj-lt"/>
                <a:ea typeface="Times New Roman" panose="02020603050405020304" pitchFamily="18" charset="0"/>
                <a:cs typeface="Times New Roman" panose="02020603050405020304" pitchFamily="18" charset="0"/>
              </a:rPr>
              <a:t>IEEE Sensors Reviews</a:t>
            </a:r>
          </a:p>
          <a:p>
            <a:pPr lvl="1" indent="-285745">
              <a:lnSpc>
                <a:spcPct val="90000"/>
              </a:lnSpc>
              <a:spcBef>
                <a:spcPts val="499"/>
              </a:spcBef>
              <a:buClr>
                <a:srgbClr val="005D49"/>
              </a:buClr>
              <a:buFont typeface="Wingdings 3" panose="05040102010807070707" pitchFamily="18" charset="2"/>
              <a:buChar char=""/>
              <a:defRPr/>
            </a:pPr>
            <a:r>
              <a:rPr lang="en-US" sz="1600" dirty="0">
                <a:latin typeface="+mj-lt"/>
              </a:rPr>
              <a:t>Established in 2024</a:t>
            </a:r>
          </a:p>
        </p:txBody>
      </p:sp>
    </p:spTree>
    <p:extLst>
      <p:ext uri="{BB962C8B-B14F-4D97-AF65-F5344CB8AC3E}">
        <p14:creationId xmlns:p14="http://schemas.microsoft.com/office/powerpoint/2010/main" val="3928901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7F121DF-8C54-4CDC-98D5-DE092FFADA16}"/>
              </a:ext>
            </a:extLst>
          </p:cNvPr>
          <p:cNvSpPr>
            <a:spLocks noGrp="1"/>
          </p:cNvSpPr>
          <p:nvPr>
            <p:ph type="title"/>
          </p:nvPr>
        </p:nvSpPr>
        <p:spPr>
          <a:xfrm>
            <a:off x="838203" y="345385"/>
            <a:ext cx="6368647" cy="708165"/>
          </a:xfrm>
        </p:spPr>
        <p:txBody>
          <a:bodyPr>
            <a:normAutofit/>
          </a:bodyPr>
          <a:lstStyle/>
          <a:p>
            <a:r>
              <a:rPr lang="en-US" dirty="0"/>
              <a:t>IEEE Sensors Journal</a:t>
            </a:r>
          </a:p>
        </p:txBody>
      </p:sp>
      <p:pic>
        <p:nvPicPr>
          <p:cNvPr id="4" name="Picture 3">
            <a:extLst>
              <a:ext uri="{FF2B5EF4-FFF2-40B4-BE49-F238E27FC236}">
                <a16:creationId xmlns:a16="http://schemas.microsoft.com/office/drawing/2014/main" id="{1919C018-5AD3-43EB-AE7E-021C808EC0A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58147" y="1053550"/>
            <a:ext cx="9275706" cy="4873414"/>
          </a:xfrm>
          <a:prstGeom prst="rect">
            <a:avLst/>
          </a:prstGeom>
        </p:spPr>
      </p:pic>
    </p:spTree>
    <p:extLst>
      <p:ext uri="{BB962C8B-B14F-4D97-AF65-F5344CB8AC3E}">
        <p14:creationId xmlns:p14="http://schemas.microsoft.com/office/powerpoint/2010/main" val="3075560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8D13F-E434-42C3-A564-8268717E5789}"/>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50A7EECB-1F30-98CA-1A22-70CC30AF5A51}"/>
              </a:ext>
            </a:extLst>
          </p:cNvPr>
          <p:cNvGrpSpPr/>
          <p:nvPr/>
        </p:nvGrpSpPr>
        <p:grpSpPr>
          <a:xfrm>
            <a:off x="8475899" y="1063600"/>
            <a:ext cx="2700339" cy="4712709"/>
            <a:chOff x="9078286" y="1078784"/>
            <a:chExt cx="2700339" cy="4712709"/>
          </a:xfrm>
        </p:grpSpPr>
        <p:sp>
          <p:nvSpPr>
            <p:cNvPr id="19" name="Rectangle: Diagonal Corners Rounded 18">
              <a:extLst>
                <a:ext uri="{FF2B5EF4-FFF2-40B4-BE49-F238E27FC236}">
                  <a16:creationId xmlns:a16="http://schemas.microsoft.com/office/drawing/2014/main" id="{8ECB5C00-4A51-54C2-F89B-A162AC0A0B4A}"/>
                </a:ext>
              </a:extLst>
            </p:cNvPr>
            <p:cNvSpPr/>
            <p:nvPr/>
          </p:nvSpPr>
          <p:spPr>
            <a:xfrm>
              <a:off x="9080689" y="1701815"/>
              <a:ext cx="2695535" cy="4089678"/>
            </a:xfrm>
            <a:prstGeom prst="round2Diag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pic>
          <p:nvPicPr>
            <p:cNvPr id="20" name="Picture 19">
              <a:extLst>
                <a:ext uri="{FF2B5EF4-FFF2-40B4-BE49-F238E27FC236}">
                  <a16:creationId xmlns:a16="http://schemas.microsoft.com/office/drawing/2014/main" id="{E3EAED82-9D44-41A8-2749-8FD4A48C9B42}"/>
                </a:ext>
              </a:extLst>
            </p:cNvPr>
            <p:cNvPicPr>
              <a:picLocks noChangeAspect="1"/>
            </p:cNvPicPr>
            <p:nvPr/>
          </p:nvPicPr>
          <p:blipFill rotWithShape="1">
            <a:blip r:embed="rId2"/>
            <a:srcRect l="3702" r="6016" b="18784"/>
            <a:stretch/>
          </p:blipFill>
          <p:spPr>
            <a:xfrm>
              <a:off x="9951099" y="1078784"/>
              <a:ext cx="1154120" cy="1227732"/>
            </a:xfrm>
            <a:prstGeom prst="ellipse">
              <a:avLst/>
            </a:prstGeom>
          </p:spPr>
        </p:pic>
        <p:sp>
          <p:nvSpPr>
            <p:cNvPr id="22" name="TextBox 21">
              <a:extLst>
                <a:ext uri="{FF2B5EF4-FFF2-40B4-BE49-F238E27FC236}">
                  <a16:creationId xmlns:a16="http://schemas.microsoft.com/office/drawing/2014/main" id="{E88B51CC-ADA4-FA5B-5EE3-9F808DF298E5}"/>
                </a:ext>
              </a:extLst>
            </p:cNvPr>
            <p:cNvSpPr txBox="1"/>
            <p:nvPr/>
          </p:nvSpPr>
          <p:spPr>
            <a:xfrm>
              <a:off x="9078286" y="2483669"/>
              <a:ext cx="2700339" cy="2831544"/>
            </a:xfrm>
            <a:prstGeom prst="rect">
              <a:avLst/>
            </a:prstGeom>
            <a:noFill/>
          </p:spPr>
          <p:txBody>
            <a:bodyPr wrap="square" rtlCol="0">
              <a:spAutoFit/>
            </a:bodyPr>
            <a:lstStyle/>
            <a:p>
              <a:pPr algn="ctr"/>
              <a:r>
                <a:rPr lang="en-US" sz="1700" b="1" u="sng" dirty="0">
                  <a:latin typeface="+mj-lt"/>
                </a:rPr>
                <a:t>Young Professionals (YP)</a:t>
              </a:r>
            </a:p>
            <a:p>
              <a:pPr algn="ctr"/>
              <a:endParaRPr lang="en-US" sz="1700" b="1" dirty="0">
                <a:latin typeface="+mj-lt"/>
              </a:endParaRPr>
            </a:p>
            <a:p>
              <a:pPr algn="ctr"/>
              <a:r>
                <a:rPr lang="en-US" sz="1700" b="1" dirty="0">
                  <a:latin typeface="+mj-lt"/>
                </a:rPr>
                <a:t>Chair: </a:t>
              </a:r>
              <a:r>
                <a:rPr lang="en-US" sz="1700" dirty="0">
                  <a:latin typeface="+mj-lt"/>
                </a:rPr>
                <a:t>Oliver </a:t>
              </a:r>
              <a:r>
                <a:rPr lang="en-US" sz="1700" dirty="0" err="1">
                  <a:latin typeface="+mj-lt"/>
                </a:rPr>
                <a:t>Ozioko</a:t>
              </a:r>
              <a:endParaRPr lang="en-US" sz="1700" dirty="0">
                <a:latin typeface="+mj-lt"/>
              </a:endParaRPr>
            </a:p>
            <a:p>
              <a:endParaRPr lang="en-US" sz="1500" dirty="0">
                <a:latin typeface="+mj-lt"/>
              </a:endParaRPr>
            </a:p>
            <a:p>
              <a:pPr algn="ctr"/>
              <a:r>
                <a:rPr lang="en-US" sz="1600" b="1" dirty="0">
                  <a:latin typeface="+mj-lt"/>
                </a:rPr>
                <a:t>Objective:</a:t>
              </a:r>
              <a:r>
                <a:rPr lang="en-US" sz="1600" dirty="0">
                  <a:latin typeface="+mj-lt"/>
                </a:rPr>
                <a:t> promoting members who are within 15 years of receiving their degree by expanding their global network, elevating their professional image, and connecting to local peers</a:t>
              </a:r>
            </a:p>
          </p:txBody>
        </p:sp>
      </p:grpSp>
      <p:grpSp>
        <p:nvGrpSpPr>
          <p:cNvPr id="5" name="Group 4">
            <a:extLst>
              <a:ext uri="{FF2B5EF4-FFF2-40B4-BE49-F238E27FC236}">
                <a16:creationId xmlns:a16="http://schemas.microsoft.com/office/drawing/2014/main" id="{1F6170CD-C612-A79D-4506-77A54B2AB8C1}"/>
              </a:ext>
            </a:extLst>
          </p:cNvPr>
          <p:cNvGrpSpPr/>
          <p:nvPr/>
        </p:nvGrpSpPr>
        <p:grpSpPr>
          <a:xfrm>
            <a:off x="4754997" y="1063807"/>
            <a:ext cx="2695537" cy="4693069"/>
            <a:chOff x="6143027" y="1098424"/>
            <a:chExt cx="2695537" cy="4693069"/>
          </a:xfrm>
        </p:grpSpPr>
        <p:sp>
          <p:nvSpPr>
            <p:cNvPr id="9" name="Rectangle: Diagonal Corners Rounded 8">
              <a:extLst>
                <a:ext uri="{FF2B5EF4-FFF2-40B4-BE49-F238E27FC236}">
                  <a16:creationId xmlns:a16="http://schemas.microsoft.com/office/drawing/2014/main" id="{B37F6CA2-F89B-0F4C-D0DF-BB5F88791C23}"/>
                </a:ext>
              </a:extLst>
            </p:cNvPr>
            <p:cNvSpPr/>
            <p:nvPr/>
          </p:nvSpPr>
          <p:spPr>
            <a:xfrm>
              <a:off x="6143027" y="1701815"/>
              <a:ext cx="2695537" cy="4089678"/>
            </a:xfrm>
            <a:prstGeom prst="round2DiagRect">
              <a:avLst/>
            </a:prstGeom>
            <a:noFill/>
            <a:ln w="38100">
              <a:solidFill>
                <a:srgbClr val="005D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pic>
          <p:nvPicPr>
            <p:cNvPr id="13" name="Picture 12">
              <a:extLst>
                <a:ext uri="{FF2B5EF4-FFF2-40B4-BE49-F238E27FC236}">
                  <a16:creationId xmlns:a16="http://schemas.microsoft.com/office/drawing/2014/main" id="{BF07B039-73E8-4C6F-25DD-BF6361B4BF39}"/>
                </a:ext>
              </a:extLst>
            </p:cNvPr>
            <p:cNvPicPr>
              <a:picLocks noChangeAspect="1"/>
            </p:cNvPicPr>
            <p:nvPr/>
          </p:nvPicPr>
          <p:blipFill rotWithShape="1">
            <a:blip r:embed="rId3">
              <a:extLst>
                <a:ext uri="{28A0092B-C50C-407E-A947-70E740481C1C}">
                  <a14:useLocalDpi xmlns:a14="http://schemas.microsoft.com/office/drawing/2010/main" val="0"/>
                </a:ext>
              </a:extLst>
            </a:blip>
            <a:srcRect l="13727" r="15175"/>
            <a:stretch/>
          </p:blipFill>
          <p:spPr>
            <a:xfrm rot="5400000">
              <a:off x="6921606" y="1137286"/>
              <a:ext cx="1246992" cy="1169268"/>
            </a:xfrm>
            <a:prstGeom prst="ellipse">
              <a:avLst/>
            </a:prstGeom>
          </p:spPr>
        </p:pic>
        <p:sp>
          <p:nvSpPr>
            <p:cNvPr id="17" name="TextBox 16">
              <a:extLst>
                <a:ext uri="{FF2B5EF4-FFF2-40B4-BE49-F238E27FC236}">
                  <a16:creationId xmlns:a16="http://schemas.microsoft.com/office/drawing/2014/main" id="{7BD7E62F-73D7-DEBE-2374-6366ED1E09EA}"/>
                </a:ext>
              </a:extLst>
            </p:cNvPr>
            <p:cNvSpPr txBox="1"/>
            <p:nvPr/>
          </p:nvSpPr>
          <p:spPr>
            <a:xfrm>
              <a:off x="6221481" y="2483669"/>
              <a:ext cx="2617083" cy="2354491"/>
            </a:xfrm>
            <a:prstGeom prst="rect">
              <a:avLst/>
            </a:prstGeom>
            <a:noFill/>
          </p:spPr>
          <p:txBody>
            <a:bodyPr wrap="square" rtlCol="0">
              <a:spAutoFit/>
            </a:bodyPr>
            <a:lstStyle>
              <a:defPPr>
                <a:defRPr lang="en-US"/>
              </a:defPPr>
              <a:lvl1pPr algn="ctr">
                <a:defRPr b="1">
                  <a:solidFill>
                    <a:schemeClr val="bg1"/>
                  </a:solidFill>
                  <a:latin typeface="+mj-lt"/>
                </a:defRPr>
              </a:lvl1pPr>
            </a:lstStyle>
            <a:p>
              <a:r>
                <a:rPr lang="en-US" sz="1700" u="sng" dirty="0">
                  <a:solidFill>
                    <a:schemeClr val="tx1"/>
                  </a:solidFill>
                </a:rPr>
                <a:t>Women in Sensors (</a:t>
              </a:r>
              <a:r>
                <a:rPr lang="en-US" sz="1700" u="sng" dirty="0" err="1">
                  <a:solidFill>
                    <a:schemeClr val="tx1"/>
                  </a:solidFill>
                </a:rPr>
                <a:t>WiSe</a:t>
              </a:r>
              <a:r>
                <a:rPr lang="en-US" sz="1700" u="sng" dirty="0">
                  <a:solidFill>
                    <a:schemeClr val="tx1"/>
                  </a:solidFill>
                </a:rPr>
                <a:t>)</a:t>
              </a:r>
            </a:p>
            <a:p>
              <a:endParaRPr lang="en-US" sz="1700" dirty="0">
                <a:solidFill>
                  <a:schemeClr val="tx1"/>
                </a:solidFill>
              </a:endParaRPr>
            </a:p>
            <a:p>
              <a:r>
                <a:rPr lang="en-US" sz="1700" dirty="0">
                  <a:solidFill>
                    <a:schemeClr val="tx1"/>
                  </a:solidFill>
                </a:rPr>
                <a:t>Chair: </a:t>
              </a:r>
              <a:r>
                <a:rPr lang="en-US" sz="1700" b="0" dirty="0">
                  <a:solidFill>
                    <a:schemeClr val="tx1"/>
                  </a:solidFill>
                </a:rPr>
                <a:t>Paola </a:t>
              </a:r>
              <a:r>
                <a:rPr lang="en-US" sz="1700" b="0" dirty="0" err="1">
                  <a:solidFill>
                    <a:schemeClr val="tx1"/>
                  </a:solidFill>
                </a:rPr>
                <a:t>Saccomandi</a:t>
              </a:r>
              <a:endParaRPr lang="en-US" sz="1600" dirty="0">
                <a:solidFill>
                  <a:schemeClr val="tx1"/>
                </a:solidFill>
              </a:endParaRPr>
            </a:p>
            <a:p>
              <a:pPr algn="l"/>
              <a:endParaRPr lang="en-US" sz="1600" dirty="0">
                <a:solidFill>
                  <a:schemeClr val="tx1"/>
                </a:solidFill>
              </a:endParaRPr>
            </a:p>
            <a:p>
              <a:r>
                <a:rPr lang="en-US" sz="1600" dirty="0">
                  <a:solidFill>
                    <a:schemeClr val="tx1"/>
                  </a:solidFill>
                </a:rPr>
                <a:t>Objective: </a:t>
              </a:r>
              <a:r>
                <a:rPr lang="en-US" sz="1600" b="0" dirty="0">
                  <a:solidFill>
                    <a:schemeClr val="tx1"/>
                  </a:solidFill>
                </a:rPr>
                <a:t>promote the presence and advancement of women in the profession of sensing technology, both in industry and academia </a:t>
              </a:r>
              <a:endParaRPr lang="en-US" sz="1600" dirty="0">
                <a:solidFill>
                  <a:schemeClr val="tx1"/>
                </a:solidFill>
              </a:endParaRPr>
            </a:p>
          </p:txBody>
        </p:sp>
      </p:grpSp>
      <p:sp>
        <p:nvSpPr>
          <p:cNvPr id="21" name="Title 1">
            <a:extLst>
              <a:ext uri="{FF2B5EF4-FFF2-40B4-BE49-F238E27FC236}">
                <a16:creationId xmlns:a16="http://schemas.microsoft.com/office/drawing/2014/main" id="{67B2190D-2F00-E9A0-47E3-46EE29592BEC}"/>
              </a:ext>
            </a:extLst>
          </p:cNvPr>
          <p:cNvSpPr txBox="1">
            <a:spLocks/>
          </p:cNvSpPr>
          <p:nvPr/>
        </p:nvSpPr>
        <p:spPr>
          <a:xfrm>
            <a:off x="838201" y="345386"/>
            <a:ext cx="2186368" cy="606961"/>
          </a:xfrm>
          <a:prstGeom prst="rect">
            <a:avLst/>
          </a:prstGeom>
        </p:spPr>
        <p:txBody>
          <a:bodyPr wrap="non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3200" dirty="0">
                <a:solidFill>
                  <a:srgbClr val="0073A5"/>
                </a:solidFill>
              </a:rPr>
              <a:t>Committees</a:t>
            </a:r>
          </a:p>
        </p:txBody>
      </p:sp>
      <p:grpSp>
        <p:nvGrpSpPr>
          <p:cNvPr id="16" name="Group 15">
            <a:extLst>
              <a:ext uri="{FF2B5EF4-FFF2-40B4-BE49-F238E27FC236}">
                <a16:creationId xmlns:a16="http://schemas.microsoft.com/office/drawing/2014/main" id="{14084607-D964-E639-6E89-07773207AA98}"/>
              </a:ext>
            </a:extLst>
          </p:cNvPr>
          <p:cNvGrpSpPr/>
          <p:nvPr/>
        </p:nvGrpSpPr>
        <p:grpSpPr>
          <a:xfrm>
            <a:off x="948058" y="1130163"/>
            <a:ext cx="2697937" cy="4661332"/>
            <a:chOff x="277051" y="1130163"/>
            <a:chExt cx="2697937" cy="4661332"/>
          </a:xfrm>
        </p:grpSpPr>
        <p:sp>
          <p:nvSpPr>
            <p:cNvPr id="10" name="Rectangle: Diagonal Corners Rounded 9">
              <a:extLst>
                <a:ext uri="{FF2B5EF4-FFF2-40B4-BE49-F238E27FC236}">
                  <a16:creationId xmlns:a16="http://schemas.microsoft.com/office/drawing/2014/main" id="{B31E38C5-015C-7A8F-665F-DE0518ADAB2D}"/>
                </a:ext>
              </a:extLst>
            </p:cNvPr>
            <p:cNvSpPr/>
            <p:nvPr/>
          </p:nvSpPr>
          <p:spPr>
            <a:xfrm>
              <a:off x="279451" y="1701817"/>
              <a:ext cx="2695537" cy="4089678"/>
            </a:xfrm>
            <a:prstGeom prst="round2DiagRect">
              <a:avLst/>
            </a:prstGeom>
            <a:noFill/>
            <a:ln w="38100">
              <a:solidFill>
                <a:srgbClr val="002F7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pic>
          <p:nvPicPr>
            <p:cNvPr id="4" name="Picture 3">
              <a:extLst>
                <a:ext uri="{FF2B5EF4-FFF2-40B4-BE49-F238E27FC236}">
                  <a16:creationId xmlns:a16="http://schemas.microsoft.com/office/drawing/2014/main" id="{34B4AC27-B6FC-F18F-9A39-4E6B46C74B48}"/>
                </a:ext>
              </a:extLst>
            </p:cNvPr>
            <p:cNvPicPr>
              <a:picLocks noChangeAspect="1"/>
            </p:cNvPicPr>
            <p:nvPr/>
          </p:nvPicPr>
          <p:blipFill rotWithShape="1">
            <a:blip r:embed="rId4">
              <a:extLst>
                <a:ext uri="{28A0092B-C50C-407E-A947-70E740481C1C}">
                  <a14:useLocalDpi xmlns:a14="http://schemas.microsoft.com/office/drawing/2010/main" val="0"/>
                </a:ext>
              </a:extLst>
            </a:blip>
            <a:srcRect l="-5541" t="-245" r="5541" b="8589"/>
            <a:stretch/>
          </p:blipFill>
          <p:spPr>
            <a:xfrm>
              <a:off x="950459" y="1130163"/>
              <a:ext cx="1214575" cy="1205881"/>
            </a:xfrm>
            <a:prstGeom prst="ellipse">
              <a:avLst/>
            </a:prstGeom>
          </p:spPr>
        </p:pic>
        <p:sp>
          <p:nvSpPr>
            <p:cNvPr id="8" name="TextBox 7">
              <a:extLst>
                <a:ext uri="{FF2B5EF4-FFF2-40B4-BE49-F238E27FC236}">
                  <a16:creationId xmlns:a16="http://schemas.microsoft.com/office/drawing/2014/main" id="{BC301F06-D20E-B692-DF2A-8693E20A8636}"/>
                </a:ext>
              </a:extLst>
            </p:cNvPr>
            <p:cNvSpPr txBox="1"/>
            <p:nvPr/>
          </p:nvSpPr>
          <p:spPr>
            <a:xfrm>
              <a:off x="277051" y="2483669"/>
              <a:ext cx="2617070" cy="2354491"/>
            </a:xfrm>
            <a:prstGeom prst="rect">
              <a:avLst/>
            </a:prstGeom>
            <a:noFill/>
          </p:spPr>
          <p:txBody>
            <a:bodyPr wrap="square" rtlCol="0">
              <a:spAutoFit/>
            </a:bodyPr>
            <a:lstStyle>
              <a:defPPr>
                <a:defRPr lang="en-US"/>
              </a:defPPr>
              <a:lvl1pPr algn="ctr">
                <a:defRPr sz="1600">
                  <a:latin typeface="+mj-lt"/>
                </a:defRPr>
              </a:lvl1pPr>
            </a:lstStyle>
            <a:p>
              <a:r>
                <a:rPr lang="en-US" sz="1700" b="1" u="sng" dirty="0"/>
                <a:t>Diversity and Inclusion (D&amp;I)</a:t>
              </a:r>
            </a:p>
            <a:p>
              <a:endParaRPr lang="en-US" sz="1700" b="1" dirty="0"/>
            </a:p>
            <a:p>
              <a:r>
                <a:rPr lang="en-US" sz="1700" b="1" dirty="0"/>
                <a:t>Chair: </a:t>
              </a:r>
              <a:r>
                <a:rPr lang="en-US" sz="1700" dirty="0"/>
                <a:t>Anna </a:t>
              </a:r>
              <a:r>
                <a:rPr lang="en-US" sz="1700" dirty="0" err="1"/>
                <a:t>Mignani</a:t>
              </a:r>
              <a:endParaRPr lang="en-US" sz="1700" dirty="0"/>
            </a:p>
            <a:p>
              <a:pPr algn="l"/>
              <a:endParaRPr lang="en-US" b="1" dirty="0"/>
            </a:p>
            <a:p>
              <a:r>
                <a:rPr lang="en-US" b="1" dirty="0"/>
                <a:t>Objective:</a:t>
              </a:r>
              <a:r>
                <a:rPr lang="en-US" dirty="0"/>
                <a:t> support the Sensors Council in ensuring activities and policies are supporting a diverse and inclusive environment</a:t>
              </a:r>
            </a:p>
          </p:txBody>
        </p:sp>
      </p:grpSp>
    </p:spTree>
    <p:extLst>
      <p:ext uri="{BB962C8B-B14F-4D97-AF65-F5344CB8AC3E}">
        <p14:creationId xmlns:p14="http://schemas.microsoft.com/office/powerpoint/2010/main" val="3869384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6E673-9EE7-0ABE-FB04-A5945A34B4A7}"/>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C752B6A0-521C-A1C0-9C66-366E4CD4E76B}"/>
              </a:ext>
            </a:extLst>
          </p:cNvPr>
          <p:cNvSpPr txBox="1">
            <a:spLocks/>
          </p:cNvSpPr>
          <p:nvPr/>
        </p:nvSpPr>
        <p:spPr>
          <a:xfrm>
            <a:off x="838201" y="345386"/>
            <a:ext cx="2186368" cy="606961"/>
          </a:xfrm>
          <a:prstGeom prst="rect">
            <a:avLst/>
          </a:prstGeom>
        </p:spPr>
        <p:txBody>
          <a:bodyPr wrap="non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3200" dirty="0">
                <a:solidFill>
                  <a:srgbClr val="0073A5"/>
                </a:solidFill>
              </a:rPr>
              <a:t>Committees</a:t>
            </a:r>
          </a:p>
        </p:txBody>
      </p:sp>
      <p:grpSp>
        <p:nvGrpSpPr>
          <p:cNvPr id="15" name="Group 14">
            <a:extLst>
              <a:ext uri="{FF2B5EF4-FFF2-40B4-BE49-F238E27FC236}">
                <a16:creationId xmlns:a16="http://schemas.microsoft.com/office/drawing/2014/main" id="{681DADB5-82A3-0B84-8E60-22ABCE397EB2}"/>
              </a:ext>
            </a:extLst>
          </p:cNvPr>
          <p:cNvGrpSpPr/>
          <p:nvPr/>
        </p:nvGrpSpPr>
        <p:grpSpPr>
          <a:xfrm>
            <a:off x="4748231" y="1066505"/>
            <a:ext cx="2695537" cy="4724989"/>
            <a:chOff x="3210169" y="1066504"/>
            <a:chExt cx="2695537" cy="4724989"/>
          </a:xfrm>
        </p:grpSpPr>
        <p:sp>
          <p:nvSpPr>
            <p:cNvPr id="11" name="Rectangle: Diagonal Corners Rounded 10">
              <a:extLst>
                <a:ext uri="{FF2B5EF4-FFF2-40B4-BE49-F238E27FC236}">
                  <a16:creationId xmlns:a16="http://schemas.microsoft.com/office/drawing/2014/main" id="{79BD9F7E-F421-8D80-1573-8F20EB6B4AA5}"/>
                </a:ext>
              </a:extLst>
            </p:cNvPr>
            <p:cNvSpPr/>
            <p:nvPr/>
          </p:nvSpPr>
          <p:spPr>
            <a:xfrm>
              <a:off x="3210169" y="1701815"/>
              <a:ext cx="2695537" cy="4089678"/>
            </a:xfrm>
            <a:prstGeom prst="round2DiagRect">
              <a:avLst/>
            </a:prstGeom>
            <a:noFill/>
            <a:ln w="38100">
              <a:solidFill>
                <a:srgbClr val="015E8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pic>
          <p:nvPicPr>
            <p:cNvPr id="3" name="Picture 2">
              <a:extLst>
                <a:ext uri="{FF2B5EF4-FFF2-40B4-BE49-F238E27FC236}">
                  <a16:creationId xmlns:a16="http://schemas.microsoft.com/office/drawing/2014/main" id="{B8295732-4C98-2BD7-B5AC-4A191EA5D12C}"/>
                </a:ext>
              </a:extLst>
            </p:cNvPr>
            <p:cNvPicPr>
              <a:picLocks noChangeAspect="1"/>
            </p:cNvPicPr>
            <p:nvPr/>
          </p:nvPicPr>
          <p:blipFill rotWithShape="1">
            <a:blip r:embed="rId2">
              <a:extLst>
                <a:ext uri="{28A0092B-C50C-407E-A947-70E740481C1C}">
                  <a14:useLocalDpi xmlns:a14="http://schemas.microsoft.com/office/drawing/2010/main" val="0"/>
                </a:ext>
              </a:extLst>
            </a:blip>
            <a:srcRect t="6756" b="15741"/>
            <a:stretch/>
          </p:blipFill>
          <p:spPr>
            <a:xfrm>
              <a:off x="3992810" y="1066504"/>
              <a:ext cx="1164724" cy="1221305"/>
            </a:xfrm>
            <a:prstGeom prst="ellipse">
              <a:avLst/>
            </a:prstGeom>
          </p:spPr>
        </p:pic>
        <p:sp>
          <p:nvSpPr>
            <p:cNvPr id="6" name="TextBox 5">
              <a:extLst>
                <a:ext uri="{FF2B5EF4-FFF2-40B4-BE49-F238E27FC236}">
                  <a16:creationId xmlns:a16="http://schemas.microsoft.com/office/drawing/2014/main" id="{A231FAD6-166F-7247-9F2B-3E758BCBAA34}"/>
                </a:ext>
              </a:extLst>
            </p:cNvPr>
            <p:cNvSpPr txBox="1"/>
            <p:nvPr/>
          </p:nvSpPr>
          <p:spPr>
            <a:xfrm>
              <a:off x="3261681" y="2483669"/>
              <a:ext cx="2639221" cy="2339102"/>
            </a:xfrm>
            <a:prstGeom prst="rect">
              <a:avLst/>
            </a:prstGeom>
            <a:noFill/>
          </p:spPr>
          <p:txBody>
            <a:bodyPr wrap="square" rtlCol="0">
              <a:spAutoFit/>
            </a:bodyPr>
            <a:lstStyle>
              <a:defPPr>
                <a:defRPr lang="en-US"/>
              </a:defPPr>
              <a:lvl1pPr algn="ctr">
                <a:defRPr b="1">
                  <a:solidFill>
                    <a:schemeClr val="bg1"/>
                  </a:solidFill>
                  <a:latin typeface="+mj-lt"/>
                </a:defRPr>
              </a:lvl1pPr>
            </a:lstStyle>
            <a:p>
              <a:r>
                <a:rPr lang="en-US" sz="1700" u="sng" dirty="0">
                  <a:solidFill>
                    <a:schemeClr val="tx1"/>
                  </a:solidFill>
                </a:rPr>
                <a:t>Standards Committee</a:t>
              </a:r>
            </a:p>
            <a:p>
              <a:endParaRPr lang="en-US" sz="1700" dirty="0">
                <a:solidFill>
                  <a:schemeClr val="tx1"/>
                </a:solidFill>
              </a:endParaRPr>
            </a:p>
            <a:p>
              <a:r>
                <a:rPr lang="en-US" sz="1700" dirty="0">
                  <a:solidFill>
                    <a:schemeClr val="tx1"/>
                  </a:solidFill>
                </a:rPr>
                <a:t>Chair: </a:t>
              </a:r>
              <a:r>
                <a:rPr lang="en-US" sz="1700" b="0" dirty="0">
                  <a:solidFill>
                    <a:schemeClr val="tx1"/>
                  </a:solidFill>
                </a:rPr>
                <a:t>Troy Nagle</a:t>
              </a:r>
            </a:p>
            <a:p>
              <a:pPr algn="l"/>
              <a:endParaRPr lang="en-US" sz="1500" dirty="0">
                <a:solidFill>
                  <a:schemeClr val="tx1"/>
                </a:solidFill>
              </a:endParaRPr>
            </a:p>
            <a:p>
              <a:r>
                <a:rPr lang="en-US" sz="1600" dirty="0">
                  <a:solidFill>
                    <a:schemeClr val="tx1"/>
                  </a:solidFill>
                </a:rPr>
                <a:t>Objective:</a:t>
              </a:r>
              <a:r>
                <a:rPr lang="en-US" sz="1600" b="0" dirty="0">
                  <a:solidFill>
                    <a:schemeClr val="tx1"/>
                  </a:solidFill>
                </a:rPr>
                <a:t> to develop standards in sensors domain</a:t>
              </a:r>
            </a:p>
            <a:p>
              <a:endParaRPr lang="en-US" sz="1600" b="0" dirty="0">
                <a:solidFill>
                  <a:schemeClr val="tx1"/>
                </a:solidFill>
              </a:endParaRPr>
            </a:p>
            <a:p>
              <a:r>
                <a:rPr lang="en-US" sz="1600" b="0" dirty="0">
                  <a:solidFill>
                    <a:schemeClr val="tx1"/>
                  </a:solidFill>
                </a:rPr>
                <a:t>SC-SC is currently developing 3 standards</a:t>
              </a:r>
            </a:p>
          </p:txBody>
        </p:sp>
      </p:grpSp>
      <p:grpSp>
        <p:nvGrpSpPr>
          <p:cNvPr id="14" name="Group 13">
            <a:extLst>
              <a:ext uri="{FF2B5EF4-FFF2-40B4-BE49-F238E27FC236}">
                <a16:creationId xmlns:a16="http://schemas.microsoft.com/office/drawing/2014/main" id="{259567F1-6087-C3EB-4FAC-753C36ECCC51}"/>
              </a:ext>
            </a:extLst>
          </p:cNvPr>
          <p:cNvGrpSpPr/>
          <p:nvPr/>
        </p:nvGrpSpPr>
        <p:grpSpPr>
          <a:xfrm>
            <a:off x="8543864" y="1130163"/>
            <a:ext cx="2697677" cy="4701148"/>
            <a:chOff x="6140887" y="1137286"/>
            <a:chExt cx="2697677" cy="4701148"/>
          </a:xfrm>
        </p:grpSpPr>
        <p:sp>
          <p:nvSpPr>
            <p:cNvPr id="12" name="Rectangle: Diagonal Corners Rounded 11">
              <a:extLst>
                <a:ext uri="{FF2B5EF4-FFF2-40B4-BE49-F238E27FC236}">
                  <a16:creationId xmlns:a16="http://schemas.microsoft.com/office/drawing/2014/main" id="{5CE246A0-7A5A-053C-AF7A-E363702BB1FC}"/>
                </a:ext>
              </a:extLst>
            </p:cNvPr>
            <p:cNvSpPr/>
            <p:nvPr/>
          </p:nvSpPr>
          <p:spPr>
            <a:xfrm>
              <a:off x="6143027" y="1701815"/>
              <a:ext cx="2695537" cy="4089678"/>
            </a:xfrm>
            <a:prstGeom prst="round2DiagRect">
              <a:avLst/>
            </a:prstGeom>
            <a:noFill/>
            <a:ln w="38100">
              <a:solidFill>
                <a:srgbClr val="005D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pic>
          <p:nvPicPr>
            <p:cNvPr id="2" name="Picture 1">
              <a:extLst>
                <a:ext uri="{FF2B5EF4-FFF2-40B4-BE49-F238E27FC236}">
                  <a16:creationId xmlns:a16="http://schemas.microsoft.com/office/drawing/2014/main" id="{3BF7D35D-CAAB-E3AB-FBC5-44C96B4A6707}"/>
                </a:ext>
              </a:extLst>
            </p:cNvPr>
            <p:cNvPicPr>
              <a:picLocks noChangeAspect="1"/>
            </p:cNvPicPr>
            <p:nvPr/>
          </p:nvPicPr>
          <p:blipFill rotWithShape="1">
            <a:blip r:embed="rId3">
              <a:extLst>
                <a:ext uri="{28A0092B-C50C-407E-A947-70E740481C1C}">
                  <a14:useLocalDpi xmlns:a14="http://schemas.microsoft.com/office/drawing/2010/main" val="0"/>
                </a:ext>
              </a:extLst>
            </a:blip>
            <a:srcRect l="231" t="4054" r="-231" b="28970"/>
            <a:stretch/>
          </p:blipFill>
          <p:spPr>
            <a:xfrm>
              <a:off x="6921606" y="1137286"/>
              <a:ext cx="1246992" cy="1169268"/>
            </a:xfrm>
            <a:prstGeom prst="ellipse">
              <a:avLst/>
            </a:prstGeom>
          </p:spPr>
        </p:pic>
        <p:sp>
          <p:nvSpPr>
            <p:cNvPr id="7" name="TextBox 6">
              <a:extLst>
                <a:ext uri="{FF2B5EF4-FFF2-40B4-BE49-F238E27FC236}">
                  <a16:creationId xmlns:a16="http://schemas.microsoft.com/office/drawing/2014/main" id="{430E9F5D-0EDC-BB7B-2124-138716B7D221}"/>
                </a:ext>
              </a:extLst>
            </p:cNvPr>
            <p:cNvSpPr txBox="1"/>
            <p:nvPr/>
          </p:nvSpPr>
          <p:spPr>
            <a:xfrm>
              <a:off x="6140887" y="2483669"/>
              <a:ext cx="2697677" cy="3354765"/>
            </a:xfrm>
            <a:prstGeom prst="rect">
              <a:avLst/>
            </a:prstGeom>
            <a:noFill/>
          </p:spPr>
          <p:txBody>
            <a:bodyPr wrap="square" rtlCol="0">
              <a:spAutoFit/>
            </a:bodyPr>
            <a:lstStyle>
              <a:defPPr>
                <a:defRPr lang="en-US"/>
              </a:defPPr>
              <a:lvl1pPr algn="ctr">
                <a:defRPr b="1">
                  <a:solidFill>
                    <a:schemeClr val="bg1"/>
                  </a:solidFill>
                  <a:latin typeface="+mj-lt"/>
                </a:defRPr>
              </a:lvl1pPr>
            </a:lstStyle>
            <a:p>
              <a:r>
                <a:rPr lang="en-US" sz="1700" u="sng" dirty="0">
                  <a:solidFill>
                    <a:schemeClr val="tx1"/>
                  </a:solidFill>
                </a:rPr>
                <a:t>Technical Committee in Inertial Sensors &amp; Systems</a:t>
              </a:r>
            </a:p>
            <a:p>
              <a:endParaRPr lang="en-US" sz="1700" dirty="0">
                <a:solidFill>
                  <a:schemeClr val="tx1"/>
                </a:solidFill>
              </a:endParaRPr>
            </a:p>
            <a:p>
              <a:r>
                <a:rPr lang="en-US" sz="1700" dirty="0">
                  <a:solidFill>
                    <a:schemeClr val="tx1"/>
                  </a:solidFill>
                </a:rPr>
                <a:t>Chair: </a:t>
              </a:r>
              <a:r>
                <a:rPr lang="en-US" sz="1700" b="0" dirty="0">
                  <a:solidFill>
                    <a:schemeClr val="tx1"/>
                  </a:solidFill>
                </a:rPr>
                <a:t>Andrei </a:t>
              </a:r>
              <a:r>
                <a:rPr lang="en-US" sz="1700" b="0" dirty="0" err="1">
                  <a:solidFill>
                    <a:schemeClr val="tx1"/>
                  </a:solidFill>
                </a:rPr>
                <a:t>Shkel</a:t>
              </a:r>
              <a:endParaRPr lang="en-US" sz="1600" dirty="0">
                <a:solidFill>
                  <a:schemeClr val="tx1"/>
                </a:solidFill>
              </a:endParaRPr>
            </a:p>
            <a:p>
              <a:pPr algn="l"/>
              <a:endParaRPr lang="en-US" sz="1600" dirty="0">
                <a:solidFill>
                  <a:schemeClr val="tx1"/>
                </a:solidFill>
              </a:endParaRPr>
            </a:p>
            <a:p>
              <a:r>
                <a:rPr lang="en-US" sz="1600" dirty="0">
                  <a:solidFill>
                    <a:schemeClr val="tx1"/>
                  </a:solidFill>
                </a:rPr>
                <a:t>Objective: </a:t>
              </a:r>
              <a:r>
                <a:rPr lang="en-US" sz="1600" b="0" dirty="0">
                  <a:solidFill>
                    <a:schemeClr val="tx1"/>
                  </a:solidFill>
                </a:rPr>
                <a:t>promote exchanges among researchers from academia, industry and government and identify the technologies and technical approaches to advance and mature the field of inertial sensors technology</a:t>
              </a:r>
              <a:endParaRPr lang="en-US" sz="1600" dirty="0">
                <a:solidFill>
                  <a:schemeClr val="tx1"/>
                </a:solidFill>
              </a:endParaRPr>
            </a:p>
          </p:txBody>
        </p:sp>
      </p:grpSp>
      <p:grpSp>
        <p:nvGrpSpPr>
          <p:cNvPr id="16" name="Group 15">
            <a:extLst>
              <a:ext uri="{FF2B5EF4-FFF2-40B4-BE49-F238E27FC236}">
                <a16:creationId xmlns:a16="http://schemas.microsoft.com/office/drawing/2014/main" id="{9F481DBE-3041-F815-1167-B67F2734EFB1}"/>
              </a:ext>
            </a:extLst>
          </p:cNvPr>
          <p:cNvGrpSpPr/>
          <p:nvPr/>
        </p:nvGrpSpPr>
        <p:grpSpPr>
          <a:xfrm>
            <a:off x="950458" y="1130163"/>
            <a:ext cx="2695537" cy="4661332"/>
            <a:chOff x="279451" y="1130163"/>
            <a:chExt cx="2695537" cy="4661332"/>
          </a:xfrm>
        </p:grpSpPr>
        <p:sp>
          <p:nvSpPr>
            <p:cNvPr id="10" name="Rectangle: Diagonal Corners Rounded 9">
              <a:extLst>
                <a:ext uri="{FF2B5EF4-FFF2-40B4-BE49-F238E27FC236}">
                  <a16:creationId xmlns:a16="http://schemas.microsoft.com/office/drawing/2014/main" id="{2ECE5872-CF77-E554-0C5E-BE7C3196363F}"/>
                </a:ext>
              </a:extLst>
            </p:cNvPr>
            <p:cNvSpPr/>
            <p:nvPr/>
          </p:nvSpPr>
          <p:spPr>
            <a:xfrm>
              <a:off x="279451" y="1701817"/>
              <a:ext cx="2695537" cy="4089678"/>
            </a:xfrm>
            <a:prstGeom prst="round2DiagRect">
              <a:avLst/>
            </a:prstGeom>
            <a:noFill/>
            <a:ln w="38100">
              <a:solidFill>
                <a:srgbClr val="002F7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pic>
          <p:nvPicPr>
            <p:cNvPr id="4" name="Picture 3">
              <a:extLst>
                <a:ext uri="{FF2B5EF4-FFF2-40B4-BE49-F238E27FC236}">
                  <a16:creationId xmlns:a16="http://schemas.microsoft.com/office/drawing/2014/main" id="{C6859BBE-6896-A67E-4E8E-56C1D131D2C0}"/>
                </a:ext>
              </a:extLst>
            </p:cNvPr>
            <p:cNvPicPr>
              <a:picLocks noChangeAspect="1"/>
            </p:cNvPicPr>
            <p:nvPr/>
          </p:nvPicPr>
          <p:blipFill rotWithShape="1">
            <a:blip r:embed="rId4">
              <a:extLst>
                <a:ext uri="{28A0092B-C50C-407E-A947-70E740481C1C}">
                  <a14:useLocalDpi xmlns:a14="http://schemas.microsoft.com/office/drawing/2010/main" val="0"/>
                </a:ext>
              </a:extLst>
            </a:blip>
            <a:srcRect l="-218" t="1867" r="218" b="27215"/>
            <a:stretch/>
          </p:blipFill>
          <p:spPr>
            <a:xfrm>
              <a:off x="950459" y="1130163"/>
              <a:ext cx="1214575" cy="1205881"/>
            </a:xfrm>
            <a:prstGeom prst="ellipse">
              <a:avLst/>
            </a:prstGeom>
          </p:spPr>
        </p:pic>
        <p:sp>
          <p:nvSpPr>
            <p:cNvPr id="8" name="TextBox 7">
              <a:extLst>
                <a:ext uri="{FF2B5EF4-FFF2-40B4-BE49-F238E27FC236}">
                  <a16:creationId xmlns:a16="http://schemas.microsoft.com/office/drawing/2014/main" id="{20DCE5E1-E2EE-8A5B-C80F-F6208161F1CD}"/>
                </a:ext>
              </a:extLst>
            </p:cNvPr>
            <p:cNvSpPr txBox="1"/>
            <p:nvPr/>
          </p:nvSpPr>
          <p:spPr>
            <a:xfrm>
              <a:off x="344755" y="2483669"/>
              <a:ext cx="2549365" cy="2108269"/>
            </a:xfrm>
            <a:prstGeom prst="rect">
              <a:avLst/>
            </a:prstGeom>
            <a:noFill/>
          </p:spPr>
          <p:txBody>
            <a:bodyPr wrap="square" rtlCol="0">
              <a:spAutoFit/>
            </a:bodyPr>
            <a:lstStyle>
              <a:defPPr>
                <a:defRPr lang="en-US"/>
              </a:defPPr>
              <a:lvl1pPr algn="ctr">
                <a:defRPr sz="1600">
                  <a:latin typeface="+mj-lt"/>
                </a:defRPr>
              </a:lvl1pPr>
            </a:lstStyle>
            <a:p>
              <a:r>
                <a:rPr lang="en-US" sz="1700" b="1" u="sng" dirty="0"/>
                <a:t>Industry Liaison Committee</a:t>
              </a:r>
            </a:p>
            <a:p>
              <a:endParaRPr lang="en-US" sz="1700" b="1" dirty="0"/>
            </a:p>
            <a:p>
              <a:r>
                <a:rPr lang="en-US" sz="1700" b="1" dirty="0"/>
                <a:t>Chair: </a:t>
              </a:r>
              <a:r>
                <a:rPr lang="en-US" sz="1700" dirty="0"/>
                <a:t>Dan McGrath</a:t>
              </a:r>
            </a:p>
            <a:p>
              <a:pPr algn="l"/>
              <a:endParaRPr lang="en-US" b="1" dirty="0"/>
            </a:p>
            <a:p>
              <a:r>
                <a:rPr lang="en-US" b="1" dirty="0"/>
                <a:t>Objective:</a:t>
              </a:r>
              <a:r>
                <a:rPr lang="en-US" dirty="0"/>
                <a:t> drive industry engagement in sensors and establish an industry track at IEEE SENSORS</a:t>
              </a:r>
            </a:p>
          </p:txBody>
        </p:sp>
      </p:grpSp>
    </p:spTree>
    <p:extLst>
      <p:ext uri="{BB962C8B-B14F-4D97-AF65-F5344CB8AC3E}">
        <p14:creationId xmlns:p14="http://schemas.microsoft.com/office/powerpoint/2010/main" val="3436767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E829E04-96DB-4266-A8E5-1942EFFBDD71}"/>
              </a:ext>
            </a:extLst>
          </p:cNvPr>
          <p:cNvSpPr txBox="1">
            <a:spLocks/>
          </p:cNvSpPr>
          <p:nvPr/>
        </p:nvSpPr>
        <p:spPr>
          <a:xfrm>
            <a:off x="577704" y="455070"/>
            <a:ext cx="10356427" cy="867930"/>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0073A5"/>
                </a:solidFill>
              </a:rPr>
              <a:t>IEEE Sensors Council Chapters/Joint Chapter Locations</a:t>
            </a:r>
          </a:p>
          <a:p>
            <a:r>
              <a:rPr lang="en-US" sz="2400" i="1" dirty="0">
                <a:solidFill>
                  <a:srgbClr val="0073A5"/>
                </a:solidFill>
              </a:rPr>
              <a:t>(as of February 2024) </a:t>
            </a:r>
          </a:p>
        </p:txBody>
      </p:sp>
      <p:sp>
        <p:nvSpPr>
          <p:cNvPr id="9" name="TextBox 8">
            <a:extLst>
              <a:ext uri="{FF2B5EF4-FFF2-40B4-BE49-F238E27FC236}">
                <a16:creationId xmlns:a16="http://schemas.microsoft.com/office/drawing/2014/main" id="{3E780129-670B-48F2-8644-84C2E1155168}"/>
              </a:ext>
            </a:extLst>
          </p:cNvPr>
          <p:cNvSpPr txBox="1"/>
          <p:nvPr/>
        </p:nvSpPr>
        <p:spPr>
          <a:xfrm>
            <a:off x="9583523" y="1144649"/>
            <a:ext cx="2209801" cy="4236720"/>
          </a:xfrm>
          <a:prstGeom prst="rect">
            <a:avLst/>
          </a:prstGeom>
          <a:noFill/>
        </p:spPr>
        <p:txBody>
          <a:bodyPr wrap="square" rtlCol="0">
            <a:noAutofit/>
          </a:bodyPr>
          <a:lstStyle/>
          <a:p>
            <a:pPr algn="ctr"/>
            <a:r>
              <a:rPr lang="en-US" sz="4400" dirty="0">
                <a:solidFill>
                  <a:srgbClr val="0073A5"/>
                </a:solidFill>
              </a:rPr>
              <a:t>44</a:t>
            </a:r>
          </a:p>
          <a:p>
            <a:pPr algn="ctr"/>
            <a:r>
              <a:rPr lang="en-US" sz="2199" dirty="0">
                <a:latin typeface="+mj-lt"/>
              </a:rPr>
              <a:t>Section Chapters</a:t>
            </a:r>
          </a:p>
          <a:p>
            <a:pPr algn="ctr"/>
            <a:r>
              <a:rPr lang="en-US" sz="4400" dirty="0">
                <a:solidFill>
                  <a:srgbClr val="0073A5"/>
                </a:solidFill>
              </a:rPr>
              <a:t>66</a:t>
            </a:r>
          </a:p>
          <a:p>
            <a:pPr algn="ctr"/>
            <a:r>
              <a:rPr lang="en-US" sz="2199" dirty="0">
                <a:latin typeface="+mj-lt"/>
              </a:rPr>
              <a:t>Student Branch Chapters</a:t>
            </a:r>
          </a:p>
          <a:p>
            <a:pPr algn="ctr"/>
            <a:r>
              <a:rPr lang="en-US" sz="4400" dirty="0">
                <a:solidFill>
                  <a:srgbClr val="0073A5"/>
                </a:solidFill>
              </a:rPr>
              <a:t>24</a:t>
            </a:r>
          </a:p>
          <a:p>
            <a:pPr algn="ctr"/>
            <a:r>
              <a:rPr lang="en-US" sz="2199" dirty="0">
                <a:latin typeface="+mj-lt"/>
              </a:rPr>
              <a:t>Countries</a:t>
            </a:r>
          </a:p>
          <a:p>
            <a:pPr algn="ctr"/>
            <a:r>
              <a:rPr lang="en-US" sz="4400" dirty="0">
                <a:solidFill>
                  <a:srgbClr val="0073A5"/>
                </a:solidFill>
              </a:rPr>
              <a:t>10</a:t>
            </a:r>
          </a:p>
          <a:p>
            <a:pPr algn="ctr"/>
            <a:r>
              <a:rPr lang="en-US" sz="2199" dirty="0">
                <a:latin typeface="+mj-lt"/>
              </a:rPr>
              <a:t>IEEE Regions</a:t>
            </a:r>
          </a:p>
        </p:txBody>
      </p:sp>
      <p:pic>
        <p:nvPicPr>
          <p:cNvPr id="4" name="Picture 3">
            <a:extLst>
              <a:ext uri="{FF2B5EF4-FFF2-40B4-BE49-F238E27FC236}">
                <a16:creationId xmlns:a16="http://schemas.microsoft.com/office/drawing/2014/main" id="{96E861CD-341D-4647-9E91-21C5F7E75703}"/>
              </a:ext>
            </a:extLst>
          </p:cNvPr>
          <p:cNvPicPr>
            <a:picLocks noChangeAspect="1"/>
          </p:cNvPicPr>
          <p:nvPr/>
        </p:nvPicPr>
        <p:blipFill rotWithShape="1">
          <a:blip r:embed="rId2">
            <a:extLst>
              <a:ext uri="{28A0092B-C50C-407E-A947-70E740481C1C}">
                <a14:useLocalDpi xmlns:a14="http://schemas.microsoft.com/office/drawing/2010/main" val="0"/>
              </a:ext>
            </a:extLst>
          </a:blip>
          <a:srcRect t="17706" r="-1000" b="2390"/>
          <a:stretch/>
        </p:blipFill>
        <p:spPr>
          <a:xfrm>
            <a:off x="0" y="1476631"/>
            <a:ext cx="9862317" cy="4420075"/>
          </a:xfrm>
          <a:prstGeom prst="rect">
            <a:avLst/>
          </a:prstGeom>
          <a:ln>
            <a:noFill/>
          </a:ln>
          <a:effectLst/>
          <a:scene3d>
            <a:camera prst="orthographicFront">
              <a:rot lat="0" lon="0" rev="0"/>
            </a:camera>
            <a:lightRig rig="contrasting" dir="t">
              <a:rot lat="0" lon="0" rev="7800000"/>
            </a:lightRig>
          </a:scene3d>
          <a:sp3d>
            <a:bevelT w="139700" h="139700"/>
          </a:sp3d>
        </p:spPr>
      </p:pic>
    </p:spTree>
    <p:extLst>
      <p:ext uri="{BB962C8B-B14F-4D97-AF65-F5344CB8AC3E}">
        <p14:creationId xmlns:p14="http://schemas.microsoft.com/office/powerpoint/2010/main" val="3547731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E5FF039-468D-40E4-8EBD-77329E1B9AD5}"/>
              </a:ext>
            </a:extLst>
          </p:cNvPr>
          <p:cNvGrpSpPr/>
          <p:nvPr/>
        </p:nvGrpSpPr>
        <p:grpSpPr>
          <a:xfrm>
            <a:off x="773845" y="1616215"/>
            <a:ext cx="2112427" cy="2525130"/>
            <a:chOff x="1322315" y="1103376"/>
            <a:chExt cx="2112426" cy="2525130"/>
          </a:xfrm>
        </p:grpSpPr>
        <p:pic>
          <p:nvPicPr>
            <p:cNvPr id="10" name="Graphic 9" descr="Group brainstorm">
              <a:extLst>
                <a:ext uri="{FF2B5EF4-FFF2-40B4-BE49-F238E27FC236}">
                  <a16:creationId xmlns:a16="http://schemas.microsoft.com/office/drawing/2014/main" id="{B417AA03-2632-4E9C-A3C5-F52BA50879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87411" y="1103376"/>
              <a:ext cx="707572" cy="707572"/>
            </a:xfrm>
            <a:prstGeom prst="rect">
              <a:avLst/>
            </a:prstGeom>
          </p:spPr>
        </p:pic>
        <p:sp>
          <p:nvSpPr>
            <p:cNvPr id="11" name="TextBox 10">
              <a:extLst>
                <a:ext uri="{FF2B5EF4-FFF2-40B4-BE49-F238E27FC236}">
                  <a16:creationId xmlns:a16="http://schemas.microsoft.com/office/drawing/2014/main" id="{94CCAE2C-3816-43B7-B5BB-8503C63EF994}"/>
                </a:ext>
              </a:extLst>
            </p:cNvPr>
            <p:cNvSpPr txBox="1"/>
            <p:nvPr/>
          </p:nvSpPr>
          <p:spPr>
            <a:xfrm>
              <a:off x="1383253" y="1950370"/>
              <a:ext cx="1915885" cy="400110"/>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Objective</a:t>
              </a:r>
            </a:p>
          </p:txBody>
        </p:sp>
        <p:sp>
          <p:nvSpPr>
            <p:cNvPr id="14" name="TextBox 13">
              <a:extLst>
                <a:ext uri="{FF2B5EF4-FFF2-40B4-BE49-F238E27FC236}">
                  <a16:creationId xmlns:a16="http://schemas.microsoft.com/office/drawing/2014/main" id="{A2D70482-BCEC-4338-BC81-51D9FAEF5E6A}"/>
                </a:ext>
              </a:extLst>
            </p:cNvPr>
            <p:cNvSpPr txBox="1"/>
            <p:nvPr/>
          </p:nvSpPr>
          <p:spPr>
            <a:xfrm>
              <a:off x="1322315" y="2612843"/>
              <a:ext cx="2112426" cy="1015663"/>
            </a:xfrm>
            <a:prstGeom prst="rect">
              <a:avLst/>
            </a:prstGeom>
            <a:noFill/>
          </p:spPr>
          <p:txBody>
            <a:bodyPr wrap="square" rtlCol="0">
              <a:spAutoFit/>
            </a:bodyPr>
            <a:lstStyle/>
            <a:p>
              <a:pPr algn="ctr"/>
              <a:r>
                <a:rPr lang="en-US" sz="2000" dirty="0">
                  <a:latin typeface="+mj-lt"/>
                  <a:ea typeface="Open Sans" panose="020B0606030504020204" pitchFamily="34" charset="0"/>
                  <a:cs typeface="Open Sans" panose="020B0606030504020204" pitchFamily="34" charset="0"/>
                </a:rPr>
                <a:t>Access experts promoting the field of sensors.</a:t>
              </a:r>
            </a:p>
          </p:txBody>
        </p:sp>
      </p:grpSp>
      <p:pic>
        <p:nvPicPr>
          <p:cNvPr id="16" name="Graphic 15" descr="Magnifying glass">
            <a:extLst>
              <a:ext uri="{FF2B5EF4-FFF2-40B4-BE49-F238E27FC236}">
                <a16:creationId xmlns:a16="http://schemas.microsoft.com/office/drawing/2014/main" id="{A3CA4C6B-6263-469B-BE6F-60B64BAF22A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29953" y="1722943"/>
            <a:ext cx="554698" cy="554698"/>
          </a:xfrm>
          <a:prstGeom prst="rect">
            <a:avLst/>
          </a:prstGeom>
        </p:spPr>
      </p:pic>
      <p:sp>
        <p:nvSpPr>
          <p:cNvPr id="17" name="TextBox 16">
            <a:extLst>
              <a:ext uri="{FF2B5EF4-FFF2-40B4-BE49-F238E27FC236}">
                <a16:creationId xmlns:a16="http://schemas.microsoft.com/office/drawing/2014/main" id="{6FBF8AB3-97D8-4A87-B546-FDA436069621}"/>
              </a:ext>
            </a:extLst>
          </p:cNvPr>
          <p:cNvSpPr txBox="1"/>
          <p:nvPr/>
        </p:nvSpPr>
        <p:spPr>
          <a:xfrm>
            <a:off x="4431001" y="2461654"/>
            <a:ext cx="1752601" cy="400110"/>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Highlights</a:t>
            </a:r>
          </a:p>
        </p:txBody>
      </p:sp>
      <p:sp>
        <p:nvSpPr>
          <p:cNvPr id="2" name="Title 1">
            <a:extLst>
              <a:ext uri="{FF2B5EF4-FFF2-40B4-BE49-F238E27FC236}">
                <a16:creationId xmlns:a16="http://schemas.microsoft.com/office/drawing/2014/main" id="{703C1414-2F71-48D7-AF73-4D93F9560CCD}"/>
              </a:ext>
            </a:extLst>
          </p:cNvPr>
          <p:cNvSpPr>
            <a:spLocks noGrp="1"/>
          </p:cNvSpPr>
          <p:nvPr>
            <p:ph type="title"/>
          </p:nvPr>
        </p:nvSpPr>
        <p:spPr>
          <a:xfrm>
            <a:off x="838202" y="345385"/>
            <a:ext cx="6834810" cy="708165"/>
          </a:xfrm>
        </p:spPr>
        <p:txBody>
          <a:bodyPr>
            <a:normAutofit/>
          </a:bodyPr>
          <a:lstStyle/>
          <a:p>
            <a:r>
              <a:rPr lang="en-US" dirty="0"/>
              <a:t>Distinguished Lecturer Program 2024</a:t>
            </a:r>
          </a:p>
        </p:txBody>
      </p:sp>
      <p:sp>
        <p:nvSpPr>
          <p:cNvPr id="29" name="TextBox 28">
            <a:extLst>
              <a:ext uri="{FF2B5EF4-FFF2-40B4-BE49-F238E27FC236}">
                <a16:creationId xmlns:a16="http://schemas.microsoft.com/office/drawing/2014/main" id="{A7F0CEB6-C0F4-4221-9A19-605A75AB433C}"/>
              </a:ext>
            </a:extLst>
          </p:cNvPr>
          <p:cNvSpPr txBox="1"/>
          <p:nvPr/>
        </p:nvSpPr>
        <p:spPr>
          <a:xfrm>
            <a:off x="8442784" y="2461654"/>
            <a:ext cx="2397069" cy="400110"/>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Information</a:t>
            </a:r>
          </a:p>
        </p:txBody>
      </p:sp>
      <p:pic>
        <p:nvPicPr>
          <p:cNvPr id="30" name="Graphic 29" descr="Internet">
            <a:extLst>
              <a:ext uri="{FF2B5EF4-FFF2-40B4-BE49-F238E27FC236}">
                <a16:creationId xmlns:a16="http://schemas.microsoft.com/office/drawing/2014/main" id="{8135BA13-3840-4361-B2B0-7CB49884A7A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24412" y="1583386"/>
            <a:ext cx="833808" cy="833808"/>
          </a:xfrm>
          <a:prstGeom prst="rect">
            <a:avLst/>
          </a:prstGeom>
        </p:spPr>
      </p:pic>
      <p:sp>
        <p:nvSpPr>
          <p:cNvPr id="33" name="TextBox 32">
            <a:extLst>
              <a:ext uri="{FF2B5EF4-FFF2-40B4-BE49-F238E27FC236}">
                <a16:creationId xmlns:a16="http://schemas.microsoft.com/office/drawing/2014/main" id="{56AA5CEE-BA33-4FA8-A3F0-E8EA0AB7D1DB}"/>
              </a:ext>
            </a:extLst>
          </p:cNvPr>
          <p:cNvSpPr txBox="1"/>
          <p:nvPr/>
        </p:nvSpPr>
        <p:spPr>
          <a:xfrm>
            <a:off x="7871452" y="3161526"/>
            <a:ext cx="3539728" cy="1759456"/>
          </a:xfrm>
          <a:prstGeom prst="rect">
            <a:avLst/>
          </a:prstGeom>
          <a:noFill/>
        </p:spPr>
        <p:txBody>
          <a:bodyPr wrap="square" rtlCol="0">
            <a:spAutoFit/>
          </a:bodyPr>
          <a:lstStyle/>
          <a:p>
            <a:pPr defTabSz="457192">
              <a:spcBef>
                <a:spcPts val="1001"/>
              </a:spcBef>
              <a:buClr>
                <a:srgbClr val="0073A5"/>
              </a:buClr>
              <a:buSzPct val="80000"/>
              <a:defRPr/>
            </a:pPr>
            <a:r>
              <a:rPr lang="en-US" sz="2000" dirty="0">
                <a:solidFill>
                  <a:prstClr val="black">
                    <a:lumMod val="75000"/>
                    <a:lumOff val="25000"/>
                  </a:prstClr>
                </a:solidFill>
                <a:latin typeface="+mj-lt"/>
                <a:cs typeface="Arial" panose="020B0604020202020204" pitchFamily="34" charset="0"/>
              </a:rPr>
              <a:t>Request a Distinguished Lecturer for your event by visiting the website and filling out the form.</a:t>
            </a:r>
          </a:p>
          <a:p>
            <a:pPr defTabSz="457192">
              <a:spcBef>
                <a:spcPts val="1001"/>
              </a:spcBef>
              <a:buClr>
                <a:srgbClr val="0073A5"/>
              </a:buClr>
              <a:buSzPct val="80000"/>
              <a:defRPr/>
            </a:pPr>
            <a:r>
              <a:rPr lang="en-US" sz="2000" dirty="0">
                <a:solidFill>
                  <a:prstClr val="black">
                    <a:lumMod val="75000"/>
                    <a:lumOff val="25000"/>
                  </a:prstClr>
                </a:solidFill>
                <a:latin typeface="+mj-lt"/>
                <a:cs typeface="Arial" panose="020B0604020202020204" pitchFamily="34" charset="0"/>
              </a:rPr>
              <a:t>Calls for new DLs are announced on the website and social media.</a:t>
            </a:r>
          </a:p>
        </p:txBody>
      </p:sp>
      <p:sp>
        <p:nvSpPr>
          <p:cNvPr id="34" name="TextBox 33">
            <a:extLst>
              <a:ext uri="{FF2B5EF4-FFF2-40B4-BE49-F238E27FC236}">
                <a16:creationId xmlns:a16="http://schemas.microsoft.com/office/drawing/2014/main" id="{D35AA79A-FEEE-48B3-9424-3482293872AD}"/>
              </a:ext>
            </a:extLst>
          </p:cNvPr>
          <p:cNvSpPr txBox="1"/>
          <p:nvPr/>
        </p:nvSpPr>
        <p:spPr>
          <a:xfrm>
            <a:off x="3562779" y="5580338"/>
            <a:ext cx="5066441" cy="400110"/>
          </a:xfrm>
          <a:prstGeom prst="rect">
            <a:avLst/>
          </a:prstGeom>
          <a:noFill/>
        </p:spPr>
        <p:txBody>
          <a:bodyPr wrap="square" rtlCol="0">
            <a:spAutoFit/>
          </a:bodyPr>
          <a:lstStyle/>
          <a:p>
            <a:pPr defTabSz="457192">
              <a:spcBef>
                <a:spcPts val="1001"/>
              </a:spcBef>
              <a:buClr>
                <a:srgbClr val="0073A5"/>
              </a:buClr>
              <a:buSzPct val="80000"/>
              <a:defRPr/>
            </a:pPr>
            <a:r>
              <a:rPr lang="en-US" sz="2000" b="1" dirty="0">
                <a:solidFill>
                  <a:srgbClr val="015E88"/>
                </a:solidFill>
                <a:latin typeface="+mj-lt"/>
                <a:cs typeface="Arial" panose="020B0604020202020204" pitchFamily="34" charset="0"/>
              </a:rPr>
              <a:t>ieee-sensors.org/distinguished-lecturer-program</a:t>
            </a:r>
          </a:p>
        </p:txBody>
      </p:sp>
      <p:sp>
        <p:nvSpPr>
          <p:cNvPr id="37" name="TextBox 36">
            <a:extLst>
              <a:ext uri="{FF2B5EF4-FFF2-40B4-BE49-F238E27FC236}">
                <a16:creationId xmlns:a16="http://schemas.microsoft.com/office/drawing/2014/main" id="{EFE4E16E-5119-4193-B71D-3DE7D6BAE17F}"/>
              </a:ext>
            </a:extLst>
          </p:cNvPr>
          <p:cNvSpPr txBox="1"/>
          <p:nvPr/>
        </p:nvSpPr>
        <p:spPr>
          <a:xfrm>
            <a:off x="3537438" y="3167186"/>
            <a:ext cx="3539728" cy="1451679"/>
          </a:xfrm>
          <a:prstGeom prst="rect">
            <a:avLst/>
          </a:prstGeom>
          <a:noFill/>
        </p:spPr>
        <p:txBody>
          <a:bodyPr wrap="square" rtlCol="0">
            <a:spAutoFit/>
          </a:bodyPr>
          <a:lstStyle/>
          <a:p>
            <a:pPr algn="ctr" defTabSz="457192">
              <a:spcBef>
                <a:spcPts val="1001"/>
              </a:spcBef>
              <a:buClr>
                <a:srgbClr val="0073A5"/>
              </a:buClr>
              <a:buSzPct val="80000"/>
              <a:defRPr/>
            </a:pPr>
            <a:r>
              <a:rPr lang="en-US" sz="2000" dirty="0">
                <a:solidFill>
                  <a:prstClr val="black">
                    <a:lumMod val="75000"/>
                    <a:lumOff val="25000"/>
                  </a:prstClr>
                </a:solidFill>
                <a:latin typeface="+mj-lt"/>
                <a:cs typeface="Arial" panose="020B0604020202020204" pitchFamily="34" charset="0"/>
              </a:rPr>
              <a:t>Currently 14 DLs with various backgrounds and geo-locations</a:t>
            </a:r>
          </a:p>
          <a:p>
            <a:pPr algn="ctr" defTabSz="457192">
              <a:spcBef>
                <a:spcPts val="1001"/>
              </a:spcBef>
              <a:buClr>
                <a:srgbClr val="0073A5"/>
              </a:buClr>
              <a:buSzPct val="80000"/>
              <a:defRPr/>
            </a:pPr>
            <a:r>
              <a:rPr lang="en-US" sz="2000" dirty="0">
                <a:solidFill>
                  <a:prstClr val="black">
                    <a:lumMod val="75000"/>
                    <a:lumOff val="25000"/>
                  </a:prstClr>
                </a:solidFill>
                <a:latin typeface="+mj-lt"/>
                <a:cs typeface="Arial" panose="020B0604020202020204" pitchFamily="34" charset="0"/>
              </a:rPr>
              <a:t>Online Biography and Talk Titles (addition of video)</a:t>
            </a:r>
          </a:p>
        </p:txBody>
      </p:sp>
    </p:spTree>
    <p:extLst>
      <p:ext uri="{BB962C8B-B14F-4D97-AF65-F5344CB8AC3E}">
        <p14:creationId xmlns:p14="http://schemas.microsoft.com/office/powerpoint/2010/main" val="3155191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Diagonal Corners Rounded 9">
            <a:extLst>
              <a:ext uri="{FF2B5EF4-FFF2-40B4-BE49-F238E27FC236}">
                <a16:creationId xmlns:a16="http://schemas.microsoft.com/office/drawing/2014/main" id="{8226FB98-98C3-4CEE-A3BC-8EB66A0BBBD9}"/>
              </a:ext>
            </a:extLst>
          </p:cNvPr>
          <p:cNvSpPr/>
          <p:nvPr/>
        </p:nvSpPr>
        <p:spPr>
          <a:xfrm>
            <a:off x="314961" y="1524001"/>
            <a:ext cx="2695537" cy="4089678"/>
          </a:xfrm>
          <a:prstGeom prst="round2DiagRect">
            <a:avLst/>
          </a:prstGeom>
          <a:noFill/>
          <a:ln w="38100">
            <a:solidFill>
              <a:srgbClr val="002F7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sp>
        <p:nvSpPr>
          <p:cNvPr id="32" name="TextBox 31">
            <a:extLst>
              <a:ext uri="{FF2B5EF4-FFF2-40B4-BE49-F238E27FC236}">
                <a16:creationId xmlns:a16="http://schemas.microsoft.com/office/drawing/2014/main" id="{5FD230F1-40A8-4BC5-9C31-3130100D9733}"/>
              </a:ext>
            </a:extLst>
          </p:cNvPr>
          <p:cNvSpPr txBox="1"/>
          <p:nvPr/>
        </p:nvSpPr>
        <p:spPr>
          <a:xfrm>
            <a:off x="415252" y="2236830"/>
            <a:ext cx="2481355" cy="1745414"/>
          </a:xfrm>
          <a:prstGeom prst="rect">
            <a:avLst/>
          </a:prstGeom>
          <a:noFill/>
        </p:spPr>
        <p:txBody>
          <a:bodyPr wrap="square" rtlCol="0">
            <a:spAutoFit/>
          </a:bodyPr>
          <a:lstStyle/>
          <a:p>
            <a:pPr lvl="0" algn="ctr">
              <a:lnSpc>
                <a:spcPct val="107000"/>
              </a:lnSpc>
            </a:pPr>
            <a:r>
              <a:rPr lang="en-IE" sz="2000" b="1" dirty="0">
                <a:solidFill>
                  <a:sysClr val="windowText" lastClr="000000"/>
                </a:solidFill>
                <a:latin typeface="+mj-lt"/>
                <a:ea typeface="Times New Roman" panose="02020603050405020304" pitchFamily="18" charset="0"/>
                <a:cs typeface="Times New Roman" panose="02020603050405020304" pitchFamily="18" charset="0"/>
              </a:rPr>
              <a:t>Pai-Yen Chen</a:t>
            </a:r>
          </a:p>
          <a:p>
            <a:pPr lvl="0" algn="ctr">
              <a:lnSpc>
                <a:spcPct val="107000"/>
              </a:lnSpc>
            </a:pPr>
            <a:r>
              <a:rPr lang="en-US" sz="1400" dirty="0">
                <a:solidFill>
                  <a:sysClr val="windowText" lastClr="000000"/>
                </a:solidFill>
                <a:latin typeface="+mj-lt"/>
                <a:ea typeface="Times New Roman" panose="02020603050405020304" pitchFamily="18" charset="0"/>
                <a:cs typeface="Times New Roman" panose="02020603050405020304" pitchFamily="18" charset="0"/>
              </a:rPr>
              <a:t>University of Illinois</a:t>
            </a:r>
          </a:p>
          <a:p>
            <a:pPr lvl="0" algn="ctr">
              <a:lnSpc>
                <a:spcPct val="107000"/>
              </a:lnSpc>
            </a:pPr>
            <a:r>
              <a:rPr lang="en-US" sz="1401" dirty="0">
                <a:solidFill>
                  <a:sysClr val="windowText" lastClr="000000"/>
                </a:solidFill>
                <a:latin typeface="+mj-lt"/>
                <a:ea typeface="Times New Roman" panose="02020603050405020304" pitchFamily="18" charset="0"/>
                <a:cs typeface="Times New Roman" panose="02020603050405020304" pitchFamily="18" charset="0"/>
              </a:rPr>
              <a:t>Chicago, Illinois, USA</a:t>
            </a:r>
          </a:p>
          <a:p>
            <a:pPr lvl="0" algn="ctr">
              <a:lnSpc>
                <a:spcPct val="107000"/>
              </a:lnSpc>
            </a:pPr>
            <a:endParaRPr lang="en-US" sz="1101" i="1" dirty="0">
              <a:solidFill>
                <a:sysClr val="windowText" lastClr="000000"/>
              </a:solidFill>
              <a:latin typeface="+mj-lt"/>
              <a:ea typeface="Calibri" panose="020F0502020204030204" pitchFamily="34" charset="0"/>
              <a:cs typeface="Times New Roman" panose="02020603050405020304" pitchFamily="18" charset="0"/>
            </a:endParaRPr>
          </a:p>
          <a:p>
            <a:pPr lvl="0" algn="ctr">
              <a:lnSpc>
                <a:spcPct val="107000"/>
              </a:lnSpc>
            </a:pPr>
            <a:r>
              <a:rPr lang="en-US" sz="1400" i="1" dirty="0">
                <a:solidFill>
                  <a:sysClr val="windowText" lastClr="000000"/>
                </a:solidFill>
                <a:latin typeface="+mj-lt"/>
                <a:ea typeface="Calibri" panose="020F0502020204030204" pitchFamily="34" charset="0"/>
                <a:cs typeface="Times New Roman" panose="02020603050405020304" pitchFamily="18" charset="0"/>
              </a:rPr>
              <a:t>Zero-Power Wireless Micro- Nano-Sensors for Internet-of-Things Applications</a:t>
            </a:r>
          </a:p>
        </p:txBody>
      </p:sp>
      <p:sp>
        <p:nvSpPr>
          <p:cNvPr id="11" name="Rectangle: Diagonal Corners Rounded 10">
            <a:extLst>
              <a:ext uri="{FF2B5EF4-FFF2-40B4-BE49-F238E27FC236}">
                <a16:creationId xmlns:a16="http://schemas.microsoft.com/office/drawing/2014/main" id="{1DDDD090-6025-490A-AB94-1A2CF7D043E2}"/>
              </a:ext>
            </a:extLst>
          </p:cNvPr>
          <p:cNvSpPr/>
          <p:nvPr/>
        </p:nvSpPr>
        <p:spPr>
          <a:xfrm>
            <a:off x="3245679" y="1523999"/>
            <a:ext cx="2695537" cy="4089678"/>
          </a:xfrm>
          <a:prstGeom prst="round2DiagRect">
            <a:avLst/>
          </a:prstGeom>
          <a:noFill/>
          <a:ln w="38100">
            <a:solidFill>
              <a:srgbClr val="015E8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sp>
        <p:nvSpPr>
          <p:cNvPr id="34" name="TextBox 33">
            <a:extLst>
              <a:ext uri="{FF2B5EF4-FFF2-40B4-BE49-F238E27FC236}">
                <a16:creationId xmlns:a16="http://schemas.microsoft.com/office/drawing/2014/main" id="{C35B6372-9DAC-4C94-BB45-F2724138F10F}"/>
              </a:ext>
            </a:extLst>
          </p:cNvPr>
          <p:cNvSpPr txBox="1"/>
          <p:nvPr/>
        </p:nvSpPr>
        <p:spPr>
          <a:xfrm>
            <a:off x="3322138" y="2236829"/>
            <a:ext cx="2509702" cy="2985561"/>
          </a:xfrm>
          <a:prstGeom prst="rect">
            <a:avLst/>
          </a:prstGeom>
          <a:noFill/>
        </p:spPr>
        <p:txBody>
          <a:bodyPr wrap="square" rtlCol="0">
            <a:spAutoFit/>
          </a:bodyPr>
          <a:lstStyle/>
          <a:p>
            <a:pPr lvl="0" algn="ctr"/>
            <a:r>
              <a:rPr lang="en-IE" sz="2000" b="1" dirty="0" err="1">
                <a:latin typeface="+mj-lt"/>
              </a:rPr>
              <a:t>Radislav</a:t>
            </a:r>
            <a:r>
              <a:rPr lang="en-IE" sz="2000" b="1" dirty="0">
                <a:latin typeface="+mj-lt"/>
              </a:rPr>
              <a:t> </a:t>
            </a:r>
            <a:r>
              <a:rPr lang="en-IE" sz="2000" b="1" dirty="0" err="1">
                <a:latin typeface="+mj-lt"/>
              </a:rPr>
              <a:t>Potyrailo</a:t>
            </a:r>
            <a:endParaRPr lang="en-IE" sz="2000" b="1" dirty="0">
              <a:latin typeface="+mj-lt"/>
            </a:endParaRPr>
          </a:p>
          <a:p>
            <a:pPr lvl="0" algn="ctr"/>
            <a:r>
              <a:rPr lang="en-US" sz="1400" dirty="0">
                <a:latin typeface="+mj-lt"/>
              </a:rPr>
              <a:t>GE Research</a:t>
            </a:r>
          </a:p>
          <a:p>
            <a:pPr lvl="0" algn="ctr"/>
            <a:r>
              <a:rPr lang="en-US" sz="1400" dirty="0">
                <a:latin typeface="+mj-lt"/>
              </a:rPr>
              <a:t>Niskayuna, NY, USA</a:t>
            </a:r>
            <a:endParaRPr lang="en-IE" sz="1400" dirty="0">
              <a:latin typeface="+mj-lt"/>
            </a:endParaRPr>
          </a:p>
          <a:p>
            <a:pPr lvl="0" algn="ctr"/>
            <a:endParaRPr lang="en-US" sz="1401" i="1" dirty="0">
              <a:latin typeface="+mj-lt"/>
            </a:endParaRPr>
          </a:p>
          <a:p>
            <a:pPr lvl="0" algn="ctr"/>
            <a:r>
              <a:rPr lang="en-US" sz="1400" i="1" dirty="0">
                <a:latin typeface="+mj-lt"/>
              </a:rPr>
              <a:t>Next Generation of Gas Sensors: Anticipated and Unanticipated Advantages Over Last-Century Designs</a:t>
            </a:r>
          </a:p>
          <a:p>
            <a:pPr lvl="0" algn="ctr"/>
            <a:endParaRPr lang="en-US" sz="1400" i="1" dirty="0">
              <a:latin typeface="+mj-lt"/>
            </a:endParaRPr>
          </a:p>
          <a:p>
            <a:pPr lvl="0" algn="ctr"/>
            <a:r>
              <a:rPr lang="en-US" sz="1400" i="1" dirty="0">
                <a:latin typeface="+mj-lt"/>
              </a:rPr>
              <a:t>Unconventional Excitation of Interfaces Enables Exquisite Gas Sensing For Our Sustainable Future</a:t>
            </a:r>
          </a:p>
        </p:txBody>
      </p:sp>
      <p:sp>
        <p:nvSpPr>
          <p:cNvPr id="12" name="Rectangle: Diagonal Corners Rounded 11">
            <a:extLst>
              <a:ext uri="{FF2B5EF4-FFF2-40B4-BE49-F238E27FC236}">
                <a16:creationId xmlns:a16="http://schemas.microsoft.com/office/drawing/2014/main" id="{B371B009-6A8D-4E3A-833D-E13A705F38AA}"/>
              </a:ext>
            </a:extLst>
          </p:cNvPr>
          <p:cNvSpPr/>
          <p:nvPr/>
        </p:nvSpPr>
        <p:spPr>
          <a:xfrm>
            <a:off x="6178537" y="1523999"/>
            <a:ext cx="2695537" cy="4089678"/>
          </a:xfrm>
          <a:prstGeom prst="round2DiagRect">
            <a:avLst/>
          </a:prstGeom>
          <a:noFill/>
          <a:ln w="38100">
            <a:solidFill>
              <a:srgbClr val="005D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sp>
        <p:nvSpPr>
          <p:cNvPr id="35" name="TextBox 34">
            <a:extLst>
              <a:ext uri="{FF2B5EF4-FFF2-40B4-BE49-F238E27FC236}">
                <a16:creationId xmlns:a16="http://schemas.microsoft.com/office/drawing/2014/main" id="{9CCFA140-80C8-41EB-8B29-4FDAF39EB7D5}"/>
              </a:ext>
            </a:extLst>
          </p:cNvPr>
          <p:cNvSpPr txBox="1"/>
          <p:nvPr/>
        </p:nvSpPr>
        <p:spPr>
          <a:xfrm>
            <a:off x="6279549" y="2273224"/>
            <a:ext cx="2493498" cy="2586093"/>
          </a:xfrm>
          <a:prstGeom prst="rect">
            <a:avLst/>
          </a:prstGeom>
          <a:noFill/>
        </p:spPr>
        <p:txBody>
          <a:bodyPr wrap="square" rtlCol="0">
            <a:spAutoFit/>
          </a:bodyPr>
          <a:lstStyle/>
          <a:p>
            <a:pPr lvl="0" algn="ctr"/>
            <a:r>
              <a:rPr lang="en-IE" sz="2000" b="1" dirty="0" err="1">
                <a:latin typeface="+mj-lt"/>
              </a:rPr>
              <a:t>Sanket</a:t>
            </a:r>
            <a:r>
              <a:rPr lang="en-IE" sz="2000" b="1" dirty="0">
                <a:latin typeface="+mj-lt"/>
              </a:rPr>
              <a:t> Goel</a:t>
            </a:r>
          </a:p>
          <a:p>
            <a:pPr lvl="0" algn="ctr"/>
            <a:r>
              <a:rPr lang="en-US" sz="1400" dirty="0">
                <a:latin typeface="+mj-lt"/>
              </a:rPr>
              <a:t>Birla </a:t>
            </a:r>
            <a:r>
              <a:rPr lang="en-US" sz="1400" dirty="0" err="1">
                <a:latin typeface="+mj-lt"/>
              </a:rPr>
              <a:t>Institue</a:t>
            </a:r>
            <a:r>
              <a:rPr lang="en-US" sz="1400" dirty="0">
                <a:latin typeface="+mj-lt"/>
              </a:rPr>
              <a:t> of Technology and Science (BITS)</a:t>
            </a:r>
          </a:p>
          <a:p>
            <a:pPr lvl="0" algn="ctr"/>
            <a:r>
              <a:rPr lang="en-US" sz="1400" dirty="0">
                <a:latin typeface="+mj-lt"/>
              </a:rPr>
              <a:t>Pilani, Hyderabad, India</a:t>
            </a:r>
          </a:p>
          <a:p>
            <a:pPr lvl="0" algn="ctr"/>
            <a:endParaRPr lang="en-US" sz="1600" dirty="0">
              <a:latin typeface="+mj-lt"/>
            </a:endParaRPr>
          </a:p>
          <a:p>
            <a:pPr algn="ctr"/>
            <a:r>
              <a:rPr lang="en-US" sz="1401" i="1" dirty="0">
                <a:latin typeface="+mj-lt"/>
              </a:rPr>
              <a:t>Human-Robot Interaction and Human-Robot Teams </a:t>
            </a:r>
          </a:p>
          <a:p>
            <a:pPr algn="ctr"/>
            <a:endParaRPr lang="en-US" sz="1401" i="1" dirty="0">
              <a:latin typeface="+mj-lt"/>
              <a:ea typeface="Calibri" panose="020F0502020204030204" pitchFamily="34" charset="0"/>
              <a:cs typeface="Times New Roman" panose="02020603050405020304" pitchFamily="18" charset="0"/>
            </a:endParaRPr>
          </a:p>
          <a:p>
            <a:pPr algn="ctr"/>
            <a:r>
              <a:rPr lang="en-US" sz="1401" i="1" dirty="0">
                <a:latin typeface="+mj-lt"/>
                <a:ea typeface="Calibri" panose="020F0502020204030204" pitchFamily="34" charset="0"/>
                <a:cs typeface="Times New Roman" panose="02020603050405020304" pitchFamily="18" charset="0"/>
              </a:rPr>
              <a:t>Portable Optofluidic Devices for Autonomous and Diversified Sensing Applications</a:t>
            </a:r>
            <a:endParaRPr lang="en-IE" sz="1401" i="1" dirty="0">
              <a:latin typeface="+mj-lt"/>
              <a:ea typeface="Calibri" panose="020F0502020204030204" pitchFamily="34" charset="0"/>
              <a:cs typeface="Times New Roman" panose="02020603050405020304" pitchFamily="18" charset="0"/>
            </a:endParaRPr>
          </a:p>
        </p:txBody>
      </p:sp>
      <p:sp>
        <p:nvSpPr>
          <p:cNvPr id="21" name="Title 1">
            <a:extLst>
              <a:ext uri="{FF2B5EF4-FFF2-40B4-BE49-F238E27FC236}">
                <a16:creationId xmlns:a16="http://schemas.microsoft.com/office/drawing/2014/main" id="{5A92B85E-C0FB-4F6F-8ADA-571661D2FE33}"/>
              </a:ext>
            </a:extLst>
          </p:cNvPr>
          <p:cNvSpPr txBox="1">
            <a:spLocks/>
          </p:cNvSpPr>
          <p:nvPr/>
        </p:nvSpPr>
        <p:spPr>
          <a:xfrm>
            <a:off x="838201" y="345386"/>
            <a:ext cx="8873904" cy="606961"/>
          </a:xfrm>
          <a:prstGeom prst="rect">
            <a:avLst/>
          </a:prstGeom>
        </p:spPr>
        <p:txBody>
          <a:bodyPr wrap="non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3200" dirty="0">
                <a:solidFill>
                  <a:srgbClr val="0073A5"/>
                </a:solidFill>
              </a:rPr>
              <a:t>Distinguished Lecturer Program | Class of 2024-2026</a:t>
            </a:r>
          </a:p>
        </p:txBody>
      </p:sp>
      <p:sp>
        <p:nvSpPr>
          <p:cNvPr id="27" name="Rectangle: Diagonal Corners Rounded 26">
            <a:extLst>
              <a:ext uri="{FF2B5EF4-FFF2-40B4-BE49-F238E27FC236}">
                <a16:creationId xmlns:a16="http://schemas.microsoft.com/office/drawing/2014/main" id="{E1A06F5E-9675-444C-A45D-2DEE4CAFC418}"/>
              </a:ext>
            </a:extLst>
          </p:cNvPr>
          <p:cNvSpPr/>
          <p:nvPr/>
        </p:nvSpPr>
        <p:spPr>
          <a:xfrm>
            <a:off x="9116199" y="1523999"/>
            <a:ext cx="2695535" cy="4089678"/>
          </a:xfrm>
          <a:prstGeom prst="round2Diag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sp>
        <p:nvSpPr>
          <p:cNvPr id="33" name="TextBox 32">
            <a:extLst>
              <a:ext uri="{FF2B5EF4-FFF2-40B4-BE49-F238E27FC236}">
                <a16:creationId xmlns:a16="http://schemas.microsoft.com/office/drawing/2014/main" id="{13535720-69E2-4A36-A3E6-C44CB6858075}"/>
              </a:ext>
            </a:extLst>
          </p:cNvPr>
          <p:cNvSpPr txBox="1"/>
          <p:nvPr/>
        </p:nvSpPr>
        <p:spPr>
          <a:xfrm>
            <a:off x="9217220" y="2273221"/>
            <a:ext cx="2493496" cy="3202543"/>
          </a:xfrm>
          <a:prstGeom prst="rect">
            <a:avLst/>
          </a:prstGeom>
          <a:noFill/>
        </p:spPr>
        <p:txBody>
          <a:bodyPr wrap="square" rtlCol="0">
            <a:spAutoFit/>
          </a:bodyPr>
          <a:lstStyle/>
          <a:p>
            <a:pPr lvl="0" algn="ctr"/>
            <a:r>
              <a:rPr lang="en-IE" sz="2000" b="1" dirty="0">
                <a:latin typeface="+mj-lt"/>
              </a:rPr>
              <a:t>Paola </a:t>
            </a:r>
            <a:r>
              <a:rPr lang="en-IE" sz="2000" b="1" dirty="0" err="1">
                <a:latin typeface="+mj-lt"/>
              </a:rPr>
              <a:t>Saccomandi</a:t>
            </a:r>
            <a:endParaRPr lang="en-IE" sz="2000" b="1" dirty="0">
              <a:latin typeface="+mj-lt"/>
            </a:endParaRPr>
          </a:p>
          <a:p>
            <a:pPr lvl="0" algn="ctr"/>
            <a:r>
              <a:rPr lang="en-US" sz="1401" dirty="0" err="1">
                <a:latin typeface="+mj-lt"/>
              </a:rPr>
              <a:t>Politecnico</a:t>
            </a:r>
            <a:r>
              <a:rPr lang="en-US" sz="1401" dirty="0">
                <a:latin typeface="+mj-lt"/>
              </a:rPr>
              <a:t> di Milano </a:t>
            </a:r>
          </a:p>
          <a:p>
            <a:pPr lvl="0" algn="ctr"/>
            <a:r>
              <a:rPr lang="en-US" sz="1401" dirty="0">
                <a:latin typeface="+mj-lt"/>
              </a:rPr>
              <a:t>Milan, Italy</a:t>
            </a:r>
          </a:p>
          <a:p>
            <a:pPr lvl="0" algn="ctr"/>
            <a:endParaRPr lang="en-US" sz="1401" dirty="0">
              <a:latin typeface="+mj-lt"/>
            </a:endParaRPr>
          </a:p>
          <a:p>
            <a:pPr lvl="0" algn="ctr"/>
            <a:r>
              <a:rPr lang="en-US" sz="1401" i="1" dirty="0">
                <a:latin typeface="+mj-lt"/>
              </a:rPr>
              <a:t>The new thermometry with light: fiber optic sensors and novel imaging technologies for monitoring thermal-based therapies for localized tumors</a:t>
            </a:r>
          </a:p>
          <a:p>
            <a:pPr lvl="0" algn="ctr"/>
            <a:endParaRPr lang="en-US" sz="1401" i="1" dirty="0">
              <a:latin typeface="+mj-lt"/>
            </a:endParaRPr>
          </a:p>
          <a:p>
            <a:pPr lvl="0" algn="ctr"/>
            <a:r>
              <a:rPr lang="en-US" sz="1401" i="1" dirty="0">
                <a:latin typeface="+mj-lt"/>
              </a:rPr>
              <a:t>Fiber optic sensors for healthcare applications: fundamentals, applications and frontiers </a:t>
            </a:r>
          </a:p>
        </p:txBody>
      </p:sp>
      <p:pic>
        <p:nvPicPr>
          <p:cNvPr id="2" name="Picture 1">
            <a:extLst>
              <a:ext uri="{FF2B5EF4-FFF2-40B4-BE49-F238E27FC236}">
                <a16:creationId xmlns:a16="http://schemas.microsoft.com/office/drawing/2014/main" id="{2D94540A-DCFC-9CFB-6BF9-1794FA78D5B4}"/>
              </a:ext>
            </a:extLst>
          </p:cNvPr>
          <p:cNvPicPr>
            <a:picLocks noChangeAspect="1"/>
          </p:cNvPicPr>
          <p:nvPr/>
        </p:nvPicPr>
        <p:blipFill rotWithShape="1">
          <a:blip r:embed="rId2"/>
          <a:srcRect l="5735" t="2909" r="15408" b="6112"/>
          <a:stretch/>
        </p:blipFill>
        <p:spPr>
          <a:xfrm>
            <a:off x="1265966" y="1064720"/>
            <a:ext cx="823961" cy="1036155"/>
          </a:xfrm>
          <a:prstGeom prst="ellipse">
            <a:avLst/>
          </a:prstGeom>
          <a:ln w="38100">
            <a:solidFill>
              <a:schemeClr val="bg1"/>
            </a:solidFill>
          </a:ln>
        </p:spPr>
      </p:pic>
      <p:pic>
        <p:nvPicPr>
          <p:cNvPr id="4" name="Picture 3">
            <a:extLst>
              <a:ext uri="{FF2B5EF4-FFF2-40B4-BE49-F238E27FC236}">
                <a16:creationId xmlns:a16="http://schemas.microsoft.com/office/drawing/2014/main" id="{F17D6A68-E5E5-7B78-AF30-4B6A19A815A1}"/>
              </a:ext>
            </a:extLst>
          </p:cNvPr>
          <p:cNvPicPr>
            <a:picLocks noChangeAspect="1"/>
          </p:cNvPicPr>
          <p:nvPr/>
        </p:nvPicPr>
        <p:blipFill rotWithShape="1">
          <a:blip r:embed="rId3"/>
          <a:srcRect l="14029" t="18283" r="5479" b="16736"/>
          <a:stretch/>
        </p:blipFill>
        <p:spPr>
          <a:xfrm>
            <a:off x="10124463" y="992859"/>
            <a:ext cx="867999" cy="1062280"/>
          </a:xfrm>
          <a:prstGeom prst="ellipse">
            <a:avLst/>
          </a:prstGeom>
          <a:ln w="38100">
            <a:solidFill>
              <a:schemeClr val="bg1"/>
            </a:solidFill>
          </a:ln>
        </p:spPr>
      </p:pic>
      <p:pic>
        <p:nvPicPr>
          <p:cNvPr id="5" name="Picture 4">
            <a:extLst>
              <a:ext uri="{FF2B5EF4-FFF2-40B4-BE49-F238E27FC236}">
                <a16:creationId xmlns:a16="http://schemas.microsoft.com/office/drawing/2014/main" id="{1FF33269-2DA7-B28A-8553-4E9EC6B8A894}"/>
              </a:ext>
            </a:extLst>
          </p:cNvPr>
          <p:cNvPicPr>
            <a:picLocks noChangeAspect="1"/>
          </p:cNvPicPr>
          <p:nvPr/>
        </p:nvPicPr>
        <p:blipFill rotWithShape="1">
          <a:blip r:embed="rId4"/>
          <a:srcRect l="9951" t="265" r="4023" b="-265"/>
          <a:stretch/>
        </p:blipFill>
        <p:spPr>
          <a:xfrm>
            <a:off x="4263331" y="1056828"/>
            <a:ext cx="823961" cy="1036155"/>
          </a:xfrm>
          <a:prstGeom prst="ellipse">
            <a:avLst/>
          </a:prstGeom>
          <a:ln w="38100">
            <a:solidFill>
              <a:schemeClr val="bg1"/>
            </a:solidFill>
          </a:ln>
        </p:spPr>
      </p:pic>
      <p:pic>
        <p:nvPicPr>
          <p:cNvPr id="6" name="Picture 5">
            <a:extLst>
              <a:ext uri="{FF2B5EF4-FFF2-40B4-BE49-F238E27FC236}">
                <a16:creationId xmlns:a16="http://schemas.microsoft.com/office/drawing/2014/main" id="{CF6850B0-E9A0-8882-3924-CBD90DDDC0DA}"/>
              </a:ext>
            </a:extLst>
          </p:cNvPr>
          <p:cNvPicPr>
            <a:picLocks noChangeAspect="1"/>
          </p:cNvPicPr>
          <p:nvPr/>
        </p:nvPicPr>
        <p:blipFill rotWithShape="1">
          <a:blip r:embed="rId5"/>
          <a:srcRect b="4758"/>
          <a:stretch/>
        </p:blipFill>
        <p:spPr>
          <a:xfrm>
            <a:off x="7191605" y="1071660"/>
            <a:ext cx="811195" cy="1033274"/>
          </a:xfrm>
          <a:prstGeom prst="ellipse">
            <a:avLst/>
          </a:prstGeom>
          <a:ln w="38100">
            <a:solidFill>
              <a:schemeClr val="bg1"/>
            </a:solidFill>
          </a:ln>
        </p:spPr>
      </p:pic>
    </p:spTree>
    <p:extLst>
      <p:ext uri="{BB962C8B-B14F-4D97-AF65-F5344CB8AC3E}">
        <p14:creationId xmlns:p14="http://schemas.microsoft.com/office/powerpoint/2010/main" val="639038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4F0154F-80E1-FCC5-9330-91DF608844C3}"/>
              </a:ext>
            </a:extLst>
          </p:cNvPr>
          <p:cNvGrpSpPr/>
          <p:nvPr/>
        </p:nvGrpSpPr>
        <p:grpSpPr>
          <a:xfrm>
            <a:off x="1097280" y="1500730"/>
            <a:ext cx="10100683" cy="3658500"/>
            <a:chOff x="979136" y="1165171"/>
            <a:chExt cx="10203927" cy="3658500"/>
          </a:xfrm>
        </p:grpSpPr>
        <p:sp>
          <p:nvSpPr>
            <p:cNvPr id="12" name="Rectangle: Diagonal Corners Rounded 11">
              <a:extLst>
                <a:ext uri="{FF2B5EF4-FFF2-40B4-BE49-F238E27FC236}">
                  <a16:creationId xmlns:a16="http://schemas.microsoft.com/office/drawing/2014/main" id="{B371B009-6A8D-4E3A-833D-E13A705F38AA}"/>
                </a:ext>
              </a:extLst>
            </p:cNvPr>
            <p:cNvSpPr/>
            <p:nvPr/>
          </p:nvSpPr>
          <p:spPr>
            <a:xfrm>
              <a:off x="8289984" y="1657204"/>
              <a:ext cx="2893079" cy="3166465"/>
            </a:xfrm>
            <a:prstGeom prst="round2DiagRect">
              <a:avLst/>
            </a:prstGeom>
            <a:noFill/>
            <a:ln w="38100">
              <a:solidFill>
                <a:srgbClr val="005D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pic>
          <p:nvPicPr>
            <p:cNvPr id="31" name="Picture 30">
              <a:extLst>
                <a:ext uri="{FF2B5EF4-FFF2-40B4-BE49-F238E27FC236}">
                  <a16:creationId xmlns:a16="http://schemas.microsoft.com/office/drawing/2014/main" id="{24027299-8DC0-40F1-A9A5-5370E4A4F14C}"/>
                </a:ext>
              </a:extLst>
            </p:cNvPr>
            <p:cNvPicPr>
              <a:picLocks/>
            </p:cNvPicPr>
            <p:nvPr/>
          </p:nvPicPr>
          <p:blipFill>
            <a:blip r:embed="rId2">
              <a:extLst>
                <a:ext uri="{28A0092B-C50C-407E-A947-70E740481C1C}">
                  <a14:useLocalDpi xmlns:a14="http://schemas.microsoft.com/office/drawing/2010/main" val="0"/>
                </a:ext>
              </a:extLst>
            </a:blip>
            <a:srcRect t="10481" b="10481"/>
            <a:stretch/>
          </p:blipFill>
          <p:spPr>
            <a:xfrm>
              <a:off x="9293038" y="1165171"/>
              <a:ext cx="886967" cy="1051561"/>
            </a:xfrm>
            <a:prstGeom prst="ellipse">
              <a:avLst/>
            </a:prstGeom>
            <a:ln w="38100" cap="rnd">
              <a:solidFill>
                <a:schemeClr val="bg1"/>
              </a:solidFill>
            </a:ln>
            <a:effectLst/>
          </p:spPr>
        </p:pic>
        <p:sp>
          <p:nvSpPr>
            <p:cNvPr id="10" name="Rectangle: Diagonal Corners Rounded 9">
              <a:extLst>
                <a:ext uri="{FF2B5EF4-FFF2-40B4-BE49-F238E27FC236}">
                  <a16:creationId xmlns:a16="http://schemas.microsoft.com/office/drawing/2014/main" id="{8226FB98-98C3-4CEE-A3BC-8EB66A0BBBD9}"/>
                </a:ext>
              </a:extLst>
            </p:cNvPr>
            <p:cNvSpPr/>
            <p:nvPr/>
          </p:nvSpPr>
          <p:spPr>
            <a:xfrm>
              <a:off x="979136" y="1653665"/>
              <a:ext cx="2893079" cy="3170004"/>
            </a:xfrm>
            <a:prstGeom prst="round2DiagRect">
              <a:avLst/>
            </a:prstGeom>
            <a:noFill/>
            <a:ln w="38100">
              <a:solidFill>
                <a:srgbClr val="002F7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pic>
          <p:nvPicPr>
            <p:cNvPr id="29" name="Picture 28">
              <a:extLst>
                <a:ext uri="{FF2B5EF4-FFF2-40B4-BE49-F238E27FC236}">
                  <a16:creationId xmlns:a16="http://schemas.microsoft.com/office/drawing/2014/main" id="{FF16A84C-FF92-4717-9BF0-11BE7F349117}"/>
                </a:ext>
              </a:extLst>
            </p:cNvPr>
            <p:cNvPicPr preferRelativeResize="0">
              <a:picLocks/>
            </p:cNvPicPr>
            <p:nvPr/>
          </p:nvPicPr>
          <p:blipFill>
            <a:blip r:embed="rId3">
              <a:extLst>
                <a:ext uri="{28A0092B-C50C-407E-A947-70E740481C1C}">
                  <a14:useLocalDpi xmlns:a14="http://schemas.microsoft.com/office/drawing/2010/main" val="0"/>
                </a:ext>
              </a:extLst>
            </a:blip>
            <a:srcRect l="2049" r="2049"/>
            <a:stretch/>
          </p:blipFill>
          <p:spPr>
            <a:xfrm>
              <a:off x="1982189" y="1168933"/>
              <a:ext cx="886967" cy="1051561"/>
            </a:xfrm>
            <a:prstGeom prst="ellipse">
              <a:avLst/>
            </a:prstGeom>
            <a:ln w="38100" cap="rnd">
              <a:solidFill>
                <a:schemeClr val="bg1"/>
              </a:solidFill>
            </a:ln>
            <a:effectLst/>
          </p:spPr>
        </p:pic>
        <p:sp>
          <p:nvSpPr>
            <p:cNvPr id="32" name="TextBox 31">
              <a:extLst>
                <a:ext uri="{FF2B5EF4-FFF2-40B4-BE49-F238E27FC236}">
                  <a16:creationId xmlns:a16="http://schemas.microsoft.com/office/drawing/2014/main" id="{5FD230F1-40A8-4BC5-9C31-3130100D9733}"/>
                </a:ext>
              </a:extLst>
            </p:cNvPr>
            <p:cNvSpPr txBox="1"/>
            <p:nvPr/>
          </p:nvSpPr>
          <p:spPr>
            <a:xfrm>
              <a:off x="1119487" y="2479177"/>
              <a:ext cx="2612371" cy="1860894"/>
            </a:xfrm>
            <a:prstGeom prst="rect">
              <a:avLst/>
            </a:prstGeom>
            <a:noFill/>
          </p:spPr>
          <p:txBody>
            <a:bodyPr wrap="square" rtlCol="0">
              <a:spAutoFit/>
            </a:bodyPr>
            <a:lstStyle/>
            <a:p>
              <a:pPr lvl="0" algn="ctr">
                <a:lnSpc>
                  <a:spcPct val="107000"/>
                </a:lnSpc>
              </a:pPr>
              <a:r>
                <a:rPr lang="en-IE" sz="2000" b="1" dirty="0">
                  <a:solidFill>
                    <a:sysClr val="windowText" lastClr="000000"/>
                  </a:solidFill>
                  <a:latin typeface="+mj-lt"/>
                  <a:ea typeface="Times New Roman" panose="02020603050405020304" pitchFamily="18" charset="0"/>
                  <a:cs typeface="Times New Roman" panose="02020603050405020304" pitchFamily="18" charset="0"/>
                </a:rPr>
                <a:t>Tina </a:t>
              </a:r>
              <a:r>
                <a:rPr lang="en-IE" sz="2000" b="1" dirty="0" err="1">
                  <a:solidFill>
                    <a:sysClr val="windowText" lastClr="000000"/>
                  </a:solidFill>
                  <a:latin typeface="+mj-lt"/>
                  <a:ea typeface="Times New Roman" panose="02020603050405020304" pitchFamily="18" charset="0"/>
                  <a:cs typeface="Times New Roman" panose="02020603050405020304" pitchFamily="18" charset="0"/>
                </a:rPr>
                <a:t>Tse</a:t>
              </a:r>
              <a:r>
                <a:rPr lang="en-IE" sz="2000" b="1" dirty="0">
                  <a:solidFill>
                    <a:sysClr val="windowText" lastClr="000000"/>
                  </a:solidFill>
                  <a:latin typeface="+mj-lt"/>
                  <a:ea typeface="Times New Roman" panose="02020603050405020304" pitchFamily="18" charset="0"/>
                  <a:cs typeface="Times New Roman" panose="02020603050405020304" pitchFamily="18" charset="0"/>
                </a:rPr>
                <a:t> Nga Ng </a:t>
              </a:r>
            </a:p>
            <a:p>
              <a:pPr lvl="0" algn="ctr">
                <a:lnSpc>
                  <a:spcPct val="107000"/>
                </a:lnSpc>
              </a:pPr>
              <a:r>
                <a:rPr lang="en-US" sz="1600" dirty="0">
                  <a:solidFill>
                    <a:sysClr val="windowText" lastClr="000000"/>
                  </a:solidFill>
                  <a:latin typeface="+mj-lt"/>
                  <a:ea typeface="Times New Roman" panose="02020603050405020304" pitchFamily="18" charset="0"/>
                  <a:cs typeface="Times New Roman" panose="02020603050405020304" pitchFamily="18" charset="0"/>
                </a:rPr>
                <a:t>University of California </a:t>
              </a:r>
            </a:p>
            <a:p>
              <a:pPr lvl="0" algn="ctr">
                <a:lnSpc>
                  <a:spcPct val="107000"/>
                </a:lnSpc>
              </a:pPr>
              <a:r>
                <a:rPr lang="en-US" sz="1600" dirty="0">
                  <a:solidFill>
                    <a:sysClr val="windowText" lastClr="000000"/>
                  </a:solidFill>
                  <a:latin typeface="+mj-lt"/>
                  <a:ea typeface="Times New Roman" panose="02020603050405020304" pitchFamily="18" charset="0"/>
                  <a:cs typeface="Times New Roman" panose="02020603050405020304" pitchFamily="18" charset="0"/>
                </a:rPr>
                <a:t>San Diego, USA</a:t>
              </a:r>
            </a:p>
            <a:p>
              <a:pPr lvl="0" algn="ctr">
                <a:lnSpc>
                  <a:spcPct val="107000"/>
                </a:lnSpc>
              </a:pPr>
              <a:endParaRPr lang="en-US" sz="1401" dirty="0">
                <a:solidFill>
                  <a:sysClr val="windowText" lastClr="000000"/>
                </a:solidFill>
                <a:latin typeface="+mj-lt"/>
                <a:ea typeface="Times New Roman" panose="02020603050405020304" pitchFamily="18" charset="0"/>
                <a:cs typeface="Times New Roman" panose="02020603050405020304" pitchFamily="18" charset="0"/>
              </a:endParaRPr>
            </a:p>
            <a:p>
              <a:pPr lvl="0" algn="ctr">
                <a:lnSpc>
                  <a:spcPct val="107000"/>
                </a:lnSpc>
              </a:pPr>
              <a:r>
                <a:rPr lang="en-US" sz="1401" i="1" dirty="0">
                  <a:solidFill>
                    <a:sysClr val="windowText" lastClr="000000"/>
                  </a:solidFill>
                  <a:latin typeface="+mj-lt"/>
                  <a:ea typeface="Times New Roman" panose="02020603050405020304" pitchFamily="18" charset="0"/>
                  <a:cs typeface="Times New Roman" panose="02020603050405020304" pitchFamily="18" charset="0"/>
                </a:rPr>
                <a:t>Emerging Designs for Polymer-Based Optoelectronics and Wearables</a:t>
              </a:r>
              <a:endParaRPr lang="en-IE" sz="1401" i="1" dirty="0">
                <a:solidFill>
                  <a:sysClr val="windowText" lastClr="000000"/>
                </a:solidFill>
                <a:latin typeface="+mj-lt"/>
                <a:ea typeface="Calibri" panose="020F0502020204030204" pitchFamily="34" charset="0"/>
                <a:cs typeface="Times New Roman" panose="02020603050405020304" pitchFamily="18" charset="0"/>
              </a:endParaRPr>
            </a:p>
          </p:txBody>
        </p:sp>
        <p:sp>
          <p:nvSpPr>
            <p:cNvPr id="11" name="Rectangle: Diagonal Corners Rounded 10">
              <a:extLst>
                <a:ext uri="{FF2B5EF4-FFF2-40B4-BE49-F238E27FC236}">
                  <a16:creationId xmlns:a16="http://schemas.microsoft.com/office/drawing/2014/main" id="{1DDDD090-6025-490A-AB94-1A2CF7D043E2}"/>
                </a:ext>
              </a:extLst>
            </p:cNvPr>
            <p:cNvSpPr/>
            <p:nvPr/>
          </p:nvSpPr>
          <p:spPr>
            <a:xfrm>
              <a:off x="4593528" y="1653667"/>
              <a:ext cx="2893079" cy="3170004"/>
            </a:xfrm>
            <a:prstGeom prst="round2DiagRect">
              <a:avLst/>
            </a:prstGeom>
            <a:noFill/>
            <a:ln w="38100">
              <a:solidFill>
                <a:srgbClr val="015E8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pic>
          <p:nvPicPr>
            <p:cNvPr id="30" name="Picture 7">
              <a:extLst>
                <a:ext uri="{FF2B5EF4-FFF2-40B4-BE49-F238E27FC236}">
                  <a16:creationId xmlns:a16="http://schemas.microsoft.com/office/drawing/2014/main" id="{BCE25247-04C1-4E61-ACD0-B99E87EDD43D}"/>
                </a:ext>
              </a:extLst>
            </p:cNvPr>
            <p:cNvPicPr>
              <a:picLocks noChangeArrowheads="1"/>
            </p:cNvPicPr>
            <p:nvPr/>
          </p:nvPicPr>
          <p:blipFill>
            <a:blip r:embed="rId4">
              <a:extLst>
                <a:ext uri="{28A0092B-C50C-407E-A947-70E740481C1C}">
                  <a14:useLocalDpi xmlns:a14="http://schemas.microsoft.com/office/drawing/2010/main" val="0"/>
                </a:ext>
              </a:extLst>
            </a:blip>
            <a:srcRect l="7826" r="7826"/>
            <a:stretch/>
          </p:blipFill>
          <p:spPr bwMode="auto">
            <a:xfrm>
              <a:off x="5652517" y="1168933"/>
              <a:ext cx="886967" cy="1051561"/>
            </a:xfrm>
            <a:prstGeom prst="ellipse">
              <a:avLst/>
            </a:prstGeom>
            <a:ln w="38100" cap="rnd">
              <a:solidFill>
                <a:schemeClr val="bg1"/>
              </a:solidFill>
            </a:ln>
            <a:effectLst/>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C35B6372-9DAC-4C94-BB45-F2724138F10F}"/>
                </a:ext>
              </a:extLst>
            </p:cNvPr>
            <p:cNvSpPr txBox="1"/>
            <p:nvPr/>
          </p:nvSpPr>
          <p:spPr>
            <a:xfrm>
              <a:off x="4593528" y="2479183"/>
              <a:ext cx="2975143" cy="1539268"/>
            </a:xfrm>
            <a:prstGeom prst="rect">
              <a:avLst/>
            </a:prstGeom>
            <a:noFill/>
          </p:spPr>
          <p:txBody>
            <a:bodyPr wrap="square" rtlCol="0">
              <a:spAutoFit/>
            </a:bodyPr>
            <a:lstStyle/>
            <a:p>
              <a:pPr lvl="0" algn="ctr"/>
              <a:r>
                <a:rPr lang="en-IE" sz="2000" b="1" dirty="0">
                  <a:latin typeface="+mj-lt"/>
                </a:rPr>
                <a:t>Eui-</a:t>
              </a:r>
              <a:r>
                <a:rPr lang="en-IE" sz="2000" b="1" dirty="0" err="1">
                  <a:latin typeface="+mj-lt"/>
                </a:rPr>
                <a:t>Hyeok</a:t>
              </a:r>
              <a:r>
                <a:rPr lang="en-IE" sz="2000" b="1" dirty="0">
                  <a:latin typeface="+mj-lt"/>
                </a:rPr>
                <a:t> Yang</a:t>
              </a:r>
            </a:p>
            <a:p>
              <a:pPr lvl="0" algn="ctr"/>
              <a:r>
                <a:rPr lang="en-IE" sz="1600" dirty="0">
                  <a:latin typeface="+mj-lt"/>
                </a:rPr>
                <a:t>Stevens Institute of Technology </a:t>
              </a:r>
            </a:p>
            <a:p>
              <a:pPr lvl="0" algn="ctr"/>
              <a:r>
                <a:rPr lang="en-IE" sz="1600" dirty="0">
                  <a:latin typeface="+mj-lt"/>
                </a:rPr>
                <a:t>New Jersey, USA</a:t>
              </a:r>
            </a:p>
            <a:p>
              <a:pPr lvl="0" algn="ctr"/>
              <a:endParaRPr lang="en-IE" sz="1401" dirty="0">
                <a:latin typeface="+mj-lt"/>
              </a:endParaRPr>
            </a:p>
            <a:p>
              <a:pPr lvl="0" algn="ctr"/>
              <a:r>
                <a:rPr lang="en-US" sz="1401" i="1" dirty="0">
                  <a:latin typeface="+mj-lt"/>
                </a:rPr>
                <a:t>2D Materials and Flexible Electrodes for Sensing Applications</a:t>
              </a:r>
            </a:p>
          </p:txBody>
        </p:sp>
        <p:sp>
          <p:nvSpPr>
            <p:cNvPr id="35" name="TextBox 34">
              <a:extLst>
                <a:ext uri="{FF2B5EF4-FFF2-40B4-BE49-F238E27FC236}">
                  <a16:creationId xmlns:a16="http://schemas.microsoft.com/office/drawing/2014/main" id="{9CCFA140-80C8-41EB-8B29-4FDAF39EB7D5}"/>
                </a:ext>
              </a:extLst>
            </p:cNvPr>
            <p:cNvSpPr txBox="1"/>
            <p:nvPr/>
          </p:nvSpPr>
          <p:spPr>
            <a:xfrm>
              <a:off x="8398407" y="2516112"/>
              <a:ext cx="2676233" cy="1539268"/>
            </a:xfrm>
            <a:prstGeom prst="rect">
              <a:avLst/>
            </a:prstGeom>
            <a:noFill/>
          </p:spPr>
          <p:txBody>
            <a:bodyPr wrap="square" rtlCol="0">
              <a:spAutoFit/>
            </a:bodyPr>
            <a:lstStyle/>
            <a:p>
              <a:pPr lvl="0" algn="ctr"/>
              <a:r>
                <a:rPr lang="en-IE" sz="2000" b="1" dirty="0" err="1">
                  <a:latin typeface="+mj-lt"/>
                </a:rPr>
                <a:t>Haixia</a:t>
              </a:r>
              <a:r>
                <a:rPr lang="en-IE" sz="2000" b="1" dirty="0">
                  <a:latin typeface="+mj-lt"/>
                </a:rPr>
                <a:t> (Alice) Zhang </a:t>
              </a:r>
            </a:p>
            <a:p>
              <a:pPr lvl="0" algn="ctr"/>
              <a:r>
                <a:rPr lang="en-US" sz="1600" dirty="0">
                  <a:latin typeface="+mj-lt"/>
                </a:rPr>
                <a:t>Peking University</a:t>
              </a:r>
            </a:p>
            <a:p>
              <a:pPr lvl="0" algn="ctr"/>
              <a:r>
                <a:rPr lang="en-US" sz="1600" dirty="0">
                  <a:latin typeface="+mj-lt"/>
                </a:rPr>
                <a:t>Beijing, China</a:t>
              </a:r>
            </a:p>
            <a:p>
              <a:pPr lvl="0" algn="ctr"/>
              <a:endParaRPr lang="en-US" sz="1401" dirty="0">
                <a:latin typeface="+mj-lt"/>
              </a:endParaRPr>
            </a:p>
            <a:p>
              <a:pPr lvl="0" algn="ctr"/>
              <a:r>
                <a:rPr lang="en-US" sz="1401" i="1" dirty="0">
                  <a:latin typeface="+mj-lt"/>
                </a:rPr>
                <a:t>From Alice to Alita: Adventure of Self-Powered Smart System</a:t>
              </a:r>
              <a:endParaRPr lang="en-IE" sz="1401" i="1" dirty="0">
                <a:latin typeface="+mj-lt"/>
                <a:ea typeface="Calibri" panose="020F0502020204030204" pitchFamily="34" charset="0"/>
                <a:cs typeface="Times New Roman" panose="02020603050405020304" pitchFamily="18" charset="0"/>
              </a:endParaRPr>
            </a:p>
          </p:txBody>
        </p:sp>
      </p:grpSp>
      <p:sp>
        <p:nvSpPr>
          <p:cNvPr id="21" name="Title 1">
            <a:extLst>
              <a:ext uri="{FF2B5EF4-FFF2-40B4-BE49-F238E27FC236}">
                <a16:creationId xmlns:a16="http://schemas.microsoft.com/office/drawing/2014/main" id="{5A92B85E-C0FB-4F6F-8ADA-571661D2FE33}"/>
              </a:ext>
            </a:extLst>
          </p:cNvPr>
          <p:cNvSpPr txBox="1">
            <a:spLocks/>
          </p:cNvSpPr>
          <p:nvPr/>
        </p:nvSpPr>
        <p:spPr>
          <a:xfrm>
            <a:off x="838201" y="345386"/>
            <a:ext cx="8873904" cy="606961"/>
          </a:xfrm>
          <a:prstGeom prst="rect">
            <a:avLst/>
          </a:prstGeom>
        </p:spPr>
        <p:txBody>
          <a:bodyPr wrap="non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3200" dirty="0">
                <a:solidFill>
                  <a:srgbClr val="0073A5"/>
                </a:solidFill>
              </a:rPr>
              <a:t>Distinguished Lecturer Program | Class of 2023-2025</a:t>
            </a:r>
          </a:p>
        </p:txBody>
      </p:sp>
    </p:spTree>
    <p:extLst>
      <p:ext uri="{BB962C8B-B14F-4D97-AF65-F5344CB8AC3E}">
        <p14:creationId xmlns:p14="http://schemas.microsoft.com/office/powerpoint/2010/main" val="4233153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Diagonal Corners Rounded 11">
            <a:extLst>
              <a:ext uri="{FF2B5EF4-FFF2-40B4-BE49-F238E27FC236}">
                <a16:creationId xmlns:a16="http://schemas.microsoft.com/office/drawing/2014/main" id="{B371B009-6A8D-4E3A-833D-E13A705F38AA}"/>
              </a:ext>
            </a:extLst>
          </p:cNvPr>
          <p:cNvSpPr/>
          <p:nvPr/>
        </p:nvSpPr>
        <p:spPr>
          <a:xfrm>
            <a:off x="8289984" y="1657204"/>
            <a:ext cx="2893079" cy="4063428"/>
          </a:xfrm>
          <a:prstGeom prst="round2DiagRect">
            <a:avLst/>
          </a:prstGeom>
          <a:noFill/>
          <a:ln w="38100">
            <a:solidFill>
              <a:srgbClr val="005D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sp>
        <p:nvSpPr>
          <p:cNvPr id="10" name="Rectangle: Diagonal Corners Rounded 9">
            <a:extLst>
              <a:ext uri="{FF2B5EF4-FFF2-40B4-BE49-F238E27FC236}">
                <a16:creationId xmlns:a16="http://schemas.microsoft.com/office/drawing/2014/main" id="{8226FB98-98C3-4CEE-A3BC-8EB66A0BBBD9}"/>
              </a:ext>
            </a:extLst>
          </p:cNvPr>
          <p:cNvSpPr/>
          <p:nvPr/>
        </p:nvSpPr>
        <p:spPr>
          <a:xfrm>
            <a:off x="979136" y="1653665"/>
            <a:ext cx="2893079" cy="4066970"/>
          </a:xfrm>
          <a:prstGeom prst="round2DiagRect">
            <a:avLst/>
          </a:prstGeom>
          <a:noFill/>
          <a:ln w="38100">
            <a:solidFill>
              <a:srgbClr val="002F7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sp>
        <p:nvSpPr>
          <p:cNvPr id="32" name="TextBox 31">
            <a:extLst>
              <a:ext uri="{FF2B5EF4-FFF2-40B4-BE49-F238E27FC236}">
                <a16:creationId xmlns:a16="http://schemas.microsoft.com/office/drawing/2014/main" id="{5FD230F1-40A8-4BC5-9C31-3130100D9733}"/>
              </a:ext>
            </a:extLst>
          </p:cNvPr>
          <p:cNvSpPr txBox="1"/>
          <p:nvPr/>
        </p:nvSpPr>
        <p:spPr>
          <a:xfrm>
            <a:off x="1090342" y="2479179"/>
            <a:ext cx="2670659" cy="1860894"/>
          </a:xfrm>
          <a:prstGeom prst="rect">
            <a:avLst/>
          </a:prstGeom>
          <a:noFill/>
        </p:spPr>
        <p:txBody>
          <a:bodyPr wrap="square" rtlCol="0">
            <a:spAutoFit/>
          </a:bodyPr>
          <a:lstStyle/>
          <a:p>
            <a:pPr lvl="0" algn="ctr">
              <a:lnSpc>
                <a:spcPct val="107000"/>
              </a:lnSpc>
            </a:pPr>
            <a:r>
              <a:rPr lang="en-IE" sz="2000" b="1" dirty="0" err="1">
                <a:solidFill>
                  <a:sysClr val="windowText" lastClr="000000"/>
                </a:solidFill>
                <a:latin typeface="+mj-lt"/>
                <a:ea typeface="Times New Roman" panose="02020603050405020304" pitchFamily="18" charset="0"/>
                <a:cs typeface="Times New Roman" panose="02020603050405020304" pitchFamily="18" charset="0"/>
              </a:rPr>
              <a:t>Pantelis</a:t>
            </a:r>
            <a:r>
              <a:rPr lang="en-IE" sz="2000" b="1" dirty="0">
                <a:solidFill>
                  <a:sysClr val="windowText" lastClr="000000"/>
                </a:solidFill>
                <a:latin typeface="+mj-lt"/>
                <a:ea typeface="Times New Roman" panose="02020603050405020304" pitchFamily="18" charset="0"/>
                <a:cs typeface="Times New Roman" panose="02020603050405020304" pitchFamily="18" charset="0"/>
              </a:rPr>
              <a:t> Georgiou</a:t>
            </a:r>
          </a:p>
          <a:p>
            <a:pPr lvl="0" algn="ctr">
              <a:lnSpc>
                <a:spcPct val="107000"/>
              </a:lnSpc>
            </a:pPr>
            <a:r>
              <a:rPr lang="en-US" sz="1600" dirty="0">
                <a:solidFill>
                  <a:sysClr val="windowText" lastClr="000000"/>
                </a:solidFill>
                <a:latin typeface="+mj-lt"/>
                <a:ea typeface="Times New Roman" panose="02020603050405020304" pitchFamily="18" charset="0"/>
                <a:cs typeface="Times New Roman" panose="02020603050405020304" pitchFamily="18" charset="0"/>
              </a:rPr>
              <a:t>Imperial College</a:t>
            </a:r>
          </a:p>
          <a:p>
            <a:pPr lvl="0" algn="ctr">
              <a:lnSpc>
                <a:spcPct val="107000"/>
              </a:lnSpc>
            </a:pPr>
            <a:r>
              <a:rPr lang="en-US" sz="1600" dirty="0">
                <a:solidFill>
                  <a:sysClr val="windowText" lastClr="000000"/>
                </a:solidFill>
                <a:latin typeface="+mj-lt"/>
                <a:ea typeface="Times New Roman" panose="02020603050405020304" pitchFamily="18" charset="0"/>
                <a:cs typeface="Times New Roman" panose="02020603050405020304" pitchFamily="18" charset="0"/>
              </a:rPr>
              <a:t>London, UK</a:t>
            </a:r>
          </a:p>
          <a:p>
            <a:pPr lvl="0" algn="ctr">
              <a:lnSpc>
                <a:spcPct val="107000"/>
              </a:lnSpc>
            </a:pPr>
            <a:endParaRPr lang="en-US" sz="1401" dirty="0">
              <a:solidFill>
                <a:sysClr val="windowText" lastClr="000000"/>
              </a:solidFill>
              <a:latin typeface="+mj-lt"/>
              <a:ea typeface="Times New Roman" panose="02020603050405020304" pitchFamily="18" charset="0"/>
              <a:cs typeface="Times New Roman" panose="02020603050405020304" pitchFamily="18" charset="0"/>
            </a:endParaRPr>
          </a:p>
          <a:p>
            <a:pPr lvl="0" algn="ctr">
              <a:lnSpc>
                <a:spcPct val="107000"/>
              </a:lnSpc>
            </a:pPr>
            <a:r>
              <a:rPr lang="en-US" sz="1401" i="1" dirty="0">
                <a:solidFill>
                  <a:sysClr val="windowText" lastClr="000000"/>
                </a:solidFill>
                <a:latin typeface="+mj-lt"/>
                <a:ea typeface="Times New Roman" panose="02020603050405020304" pitchFamily="18" charset="0"/>
                <a:cs typeface="Times New Roman" panose="02020603050405020304" pitchFamily="18" charset="0"/>
              </a:rPr>
              <a:t>Microchip Technology enabling Rapid Diagnostics for Infectious Diseases – From AMR to COVID-19</a:t>
            </a:r>
          </a:p>
        </p:txBody>
      </p:sp>
      <p:sp>
        <p:nvSpPr>
          <p:cNvPr id="11" name="Rectangle: Diagonal Corners Rounded 10">
            <a:extLst>
              <a:ext uri="{FF2B5EF4-FFF2-40B4-BE49-F238E27FC236}">
                <a16:creationId xmlns:a16="http://schemas.microsoft.com/office/drawing/2014/main" id="{1DDDD090-6025-490A-AB94-1A2CF7D043E2}"/>
              </a:ext>
            </a:extLst>
          </p:cNvPr>
          <p:cNvSpPr/>
          <p:nvPr/>
        </p:nvSpPr>
        <p:spPr>
          <a:xfrm>
            <a:off x="4593528" y="1653666"/>
            <a:ext cx="2893079" cy="4066967"/>
          </a:xfrm>
          <a:prstGeom prst="round2DiagRect">
            <a:avLst/>
          </a:prstGeom>
          <a:noFill/>
          <a:ln w="38100">
            <a:solidFill>
              <a:srgbClr val="015E8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sp>
        <p:nvSpPr>
          <p:cNvPr id="34" name="TextBox 33">
            <a:extLst>
              <a:ext uri="{FF2B5EF4-FFF2-40B4-BE49-F238E27FC236}">
                <a16:creationId xmlns:a16="http://schemas.microsoft.com/office/drawing/2014/main" id="{C35B6372-9DAC-4C94-BB45-F2724138F10F}"/>
              </a:ext>
            </a:extLst>
          </p:cNvPr>
          <p:cNvSpPr txBox="1"/>
          <p:nvPr/>
        </p:nvSpPr>
        <p:spPr>
          <a:xfrm>
            <a:off x="4511460" y="2479179"/>
            <a:ext cx="3057210" cy="2617127"/>
          </a:xfrm>
          <a:prstGeom prst="rect">
            <a:avLst/>
          </a:prstGeom>
          <a:noFill/>
        </p:spPr>
        <p:txBody>
          <a:bodyPr wrap="square" rtlCol="0">
            <a:spAutoFit/>
          </a:bodyPr>
          <a:lstStyle/>
          <a:p>
            <a:pPr lvl="0" algn="ctr"/>
            <a:r>
              <a:rPr lang="en-IE" sz="2000" b="1" dirty="0">
                <a:latin typeface="+mj-lt"/>
              </a:rPr>
              <a:t>Maryam </a:t>
            </a:r>
            <a:r>
              <a:rPr lang="en-IE" sz="2000" b="1" dirty="0" err="1">
                <a:latin typeface="+mj-lt"/>
              </a:rPr>
              <a:t>Shojaei</a:t>
            </a:r>
            <a:r>
              <a:rPr lang="en-IE" sz="2000" b="1" dirty="0">
                <a:latin typeface="+mj-lt"/>
              </a:rPr>
              <a:t> </a:t>
            </a:r>
            <a:r>
              <a:rPr lang="en-IE" sz="2000" b="1" dirty="0" err="1">
                <a:latin typeface="+mj-lt"/>
              </a:rPr>
              <a:t>Baghini</a:t>
            </a:r>
            <a:endParaRPr lang="en-IE" sz="2000" b="1" dirty="0">
              <a:latin typeface="+mj-lt"/>
            </a:endParaRPr>
          </a:p>
          <a:p>
            <a:pPr lvl="0" algn="ctr"/>
            <a:r>
              <a:rPr lang="en-US" sz="1600" dirty="0">
                <a:latin typeface="+mj-lt"/>
              </a:rPr>
              <a:t>Indian Institute of Technology</a:t>
            </a:r>
          </a:p>
          <a:p>
            <a:pPr lvl="0" algn="ctr"/>
            <a:r>
              <a:rPr lang="en-US" sz="1600" dirty="0">
                <a:latin typeface="+mj-lt"/>
              </a:rPr>
              <a:t>Bombay, India</a:t>
            </a:r>
          </a:p>
          <a:p>
            <a:pPr lvl="0" algn="ctr"/>
            <a:endParaRPr lang="en-IE" sz="1401" dirty="0">
              <a:latin typeface="+mj-lt"/>
            </a:endParaRPr>
          </a:p>
          <a:p>
            <a:pPr lvl="0" algn="ctr"/>
            <a:r>
              <a:rPr lang="en-US" sz="1401" i="1" dirty="0">
                <a:latin typeface="+mj-lt"/>
              </a:rPr>
              <a:t>Frequency based Portable Particulate Sensing: System and Frequency Estimation</a:t>
            </a:r>
          </a:p>
          <a:p>
            <a:pPr lvl="0" algn="ctr"/>
            <a:endParaRPr lang="en-US" sz="1401" i="1" dirty="0">
              <a:latin typeface="+mj-lt"/>
            </a:endParaRPr>
          </a:p>
          <a:p>
            <a:pPr lvl="0" algn="ctr"/>
            <a:r>
              <a:rPr lang="en-US" sz="1401" i="1" dirty="0">
                <a:latin typeface="+mj-lt"/>
              </a:rPr>
              <a:t>Sub-100 ppm Auto-calibrated Fiftyfold Range Resistive Sensor Measurement ASIC and System</a:t>
            </a:r>
          </a:p>
        </p:txBody>
      </p:sp>
      <p:sp>
        <p:nvSpPr>
          <p:cNvPr id="35" name="TextBox 34">
            <a:extLst>
              <a:ext uri="{FF2B5EF4-FFF2-40B4-BE49-F238E27FC236}">
                <a16:creationId xmlns:a16="http://schemas.microsoft.com/office/drawing/2014/main" id="{9CCFA140-80C8-41EB-8B29-4FDAF39EB7D5}"/>
              </a:ext>
            </a:extLst>
          </p:cNvPr>
          <p:cNvSpPr txBox="1"/>
          <p:nvPr/>
        </p:nvSpPr>
        <p:spPr>
          <a:xfrm>
            <a:off x="8398404" y="2479179"/>
            <a:ext cx="2676233" cy="2617127"/>
          </a:xfrm>
          <a:prstGeom prst="rect">
            <a:avLst/>
          </a:prstGeom>
          <a:noFill/>
        </p:spPr>
        <p:txBody>
          <a:bodyPr wrap="square" rtlCol="0">
            <a:spAutoFit/>
          </a:bodyPr>
          <a:lstStyle/>
          <a:p>
            <a:pPr lvl="0" algn="ctr"/>
            <a:r>
              <a:rPr lang="en-IE" sz="2000" b="1" dirty="0">
                <a:latin typeface="+mj-lt"/>
              </a:rPr>
              <a:t>Thomas </a:t>
            </a:r>
            <a:r>
              <a:rPr lang="en-IE" sz="2000" b="1" dirty="0" err="1">
                <a:latin typeface="+mj-lt"/>
              </a:rPr>
              <a:t>Thundat</a:t>
            </a:r>
            <a:endParaRPr lang="en-IE" sz="2000" b="1" dirty="0">
              <a:latin typeface="+mj-lt"/>
            </a:endParaRPr>
          </a:p>
          <a:p>
            <a:pPr lvl="0" algn="ctr"/>
            <a:r>
              <a:rPr lang="en-US" sz="1600" dirty="0">
                <a:latin typeface="+mj-lt"/>
              </a:rPr>
              <a:t>University at Buffalo </a:t>
            </a:r>
            <a:br>
              <a:rPr lang="en-US" sz="1600" dirty="0">
                <a:latin typeface="+mj-lt"/>
              </a:rPr>
            </a:br>
            <a:r>
              <a:rPr lang="en-US" sz="1600" dirty="0" err="1">
                <a:latin typeface="+mj-lt"/>
              </a:rPr>
              <a:t>Buffalo</a:t>
            </a:r>
            <a:r>
              <a:rPr lang="en-US" sz="1600" dirty="0">
                <a:latin typeface="+mj-lt"/>
              </a:rPr>
              <a:t>, NY, USA</a:t>
            </a:r>
          </a:p>
          <a:p>
            <a:pPr lvl="0" algn="ctr"/>
            <a:endParaRPr lang="en-US" sz="1401" dirty="0">
              <a:latin typeface="+mj-lt"/>
            </a:endParaRPr>
          </a:p>
          <a:p>
            <a:pPr lvl="0" algn="ctr"/>
            <a:r>
              <a:rPr lang="en-US" sz="1401" i="1" dirty="0">
                <a:latin typeface="+mj-lt"/>
              </a:rPr>
              <a:t>Addressing the Molecular Selectivity Challenges in MEMS Chemical and Biological Sensors</a:t>
            </a:r>
          </a:p>
          <a:p>
            <a:pPr lvl="0" algn="ctr"/>
            <a:endParaRPr lang="en-US" sz="1401" i="1" dirty="0">
              <a:latin typeface="+mj-lt"/>
            </a:endParaRPr>
          </a:p>
          <a:p>
            <a:pPr lvl="0" algn="ctr"/>
            <a:r>
              <a:rPr lang="en-US" sz="1401" i="1" dirty="0">
                <a:latin typeface="+mj-lt"/>
              </a:rPr>
              <a:t>Delivering Electrical Power to Distributed MEMS Sensors for Battery-free Operation</a:t>
            </a:r>
          </a:p>
        </p:txBody>
      </p:sp>
      <p:sp>
        <p:nvSpPr>
          <p:cNvPr id="21" name="Title 1">
            <a:extLst>
              <a:ext uri="{FF2B5EF4-FFF2-40B4-BE49-F238E27FC236}">
                <a16:creationId xmlns:a16="http://schemas.microsoft.com/office/drawing/2014/main" id="{5A92B85E-C0FB-4F6F-8ADA-571661D2FE33}"/>
              </a:ext>
            </a:extLst>
          </p:cNvPr>
          <p:cNvSpPr txBox="1">
            <a:spLocks/>
          </p:cNvSpPr>
          <p:nvPr/>
        </p:nvSpPr>
        <p:spPr>
          <a:xfrm>
            <a:off x="838201" y="345386"/>
            <a:ext cx="8873904" cy="606961"/>
          </a:xfrm>
          <a:prstGeom prst="rect">
            <a:avLst/>
          </a:prstGeom>
        </p:spPr>
        <p:txBody>
          <a:bodyPr wrap="non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3200" dirty="0">
                <a:solidFill>
                  <a:srgbClr val="0073A5"/>
                </a:solidFill>
              </a:rPr>
              <a:t>Distinguished Lecturer Program | Class of 2022-2024</a:t>
            </a:r>
          </a:p>
        </p:txBody>
      </p:sp>
      <p:pic>
        <p:nvPicPr>
          <p:cNvPr id="13" name="Picture 12">
            <a:extLst>
              <a:ext uri="{FF2B5EF4-FFF2-40B4-BE49-F238E27FC236}">
                <a16:creationId xmlns:a16="http://schemas.microsoft.com/office/drawing/2014/main" id="{C2A94F63-FC3E-4368-94E9-0AC9D902915E}"/>
              </a:ext>
            </a:extLst>
          </p:cNvPr>
          <p:cNvPicPr preferRelativeResize="0">
            <a:picLocks/>
          </p:cNvPicPr>
          <p:nvPr/>
        </p:nvPicPr>
        <p:blipFill rotWithShape="1">
          <a:blip r:embed="rId2">
            <a:extLst>
              <a:ext uri="{28A0092B-C50C-407E-A947-70E740481C1C}">
                <a14:useLocalDpi xmlns:a14="http://schemas.microsoft.com/office/drawing/2010/main" val="0"/>
              </a:ext>
            </a:extLst>
          </a:blip>
          <a:srcRect l="7834" r="7733" b="-100"/>
          <a:stretch/>
        </p:blipFill>
        <p:spPr>
          <a:xfrm>
            <a:off x="5596580" y="1189983"/>
            <a:ext cx="886967" cy="1051561"/>
          </a:xfrm>
          <a:prstGeom prst="ellipse">
            <a:avLst/>
          </a:prstGeom>
          <a:ln w="28575" cap="rnd">
            <a:solidFill>
              <a:schemeClr val="bg1"/>
            </a:solidFill>
          </a:ln>
          <a:effectLst/>
        </p:spPr>
      </p:pic>
      <p:pic>
        <p:nvPicPr>
          <p:cNvPr id="14" name="Picture 13">
            <a:extLst>
              <a:ext uri="{FF2B5EF4-FFF2-40B4-BE49-F238E27FC236}">
                <a16:creationId xmlns:a16="http://schemas.microsoft.com/office/drawing/2014/main" id="{987FE9B5-3283-451B-A7B1-C69F946A3843}"/>
              </a:ext>
            </a:extLst>
          </p:cNvPr>
          <p:cNvPicPr>
            <a:picLocks/>
          </p:cNvPicPr>
          <p:nvPr/>
        </p:nvPicPr>
        <p:blipFill rotWithShape="1">
          <a:blip r:embed="rId3">
            <a:extLst>
              <a:ext uri="{28A0092B-C50C-407E-A947-70E740481C1C}">
                <a14:useLocalDpi xmlns:a14="http://schemas.microsoft.com/office/drawing/2010/main" val="0"/>
              </a:ext>
            </a:extLst>
          </a:blip>
          <a:srcRect l="59" t="4088" r="41794" b="4088"/>
          <a:stretch/>
        </p:blipFill>
        <p:spPr>
          <a:xfrm rot="5400000">
            <a:off x="9211268" y="1204305"/>
            <a:ext cx="1050504" cy="1023974"/>
          </a:xfrm>
          <a:prstGeom prst="ellipse">
            <a:avLst/>
          </a:prstGeom>
          <a:ln w="28575" cap="rnd">
            <a:solidFill>
              <a:schemeClr val="bg1"/>
            </a:solidFill>
          </a:ln>
          <a:effectLst/>
        </p:spPr>
      </p:pic>
      <p:pic>
        <p:nvPicPr>
          <p:cNvPr id="15" name="Picture 14">
            <a:extLst>
              <a:ext uri="{FF2B5EF4-FFF2-40B4-BE49-F238E27FC236}">
                <a16:creationId xmlns:a16="http://schemas.microsoft.com/office/drawing/2014/main" id="{DEBE7EE4-364D-4445-800C-8A3DEBD87791}"/>
              </a:ext>
            </a:extLst>
          </p:cNvPr>
          <p:cNvPicPr>
            <a:picLocks/>
          </p:cNvPicPr>
          <p:nvPr/>
        </p:nvPicPr>
        <p:blipFill rotWithShape="1">
          <a:blip r:embed="rId4">
            <a:extLst>
              <a:ext uri="{28A0092B-C50C-407E-A947-70E740481C1C}">
                <a14:useLocalDpi xmlns:a14="http://schemas.microsoft.com/office/drawing/2010/main" val="0"/>
              </a:ext>
            </a:extLst>
          </a:blip>
          <a:srcRect l="13910" r="15423" b="10751"/>
          <a:stretch/>
        </p:blipFill>
        <p:spPr>
          <a:xfrm>
            <a:off x="1982189" y="1189983"/>
            <a:ext cx="886967" cy="1051561"/>
          </a:xfrm>
          <a:prstGeom prst="ellipse">
            <a:avLst/>
          </a:prstGeom>
          <a:ln w="28575" cap="rnd">
            <a:solidFill>
              <a:schemeClr val="bg1"/>
            </a:solidFill>
          </a:ln>
          <a:effectLst/>
        </p:spPr>
      </p:pic>
    </p:spTree>
    <p:extLst>
      <p:ext uri="{BB962C8B-B14F-4D97-AF65-F5344CB8AC3E}">
        <p14:creationId xmlns:p14="http://schemas.microsoft.com/office/powerpoint/2010/main" val="2247903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Diagonal Corners Rounded 9">
            <a:extLst>
              <a:ext uri="{FF2B5EF4-FFF2-40B4-BE49-F238E27FC236}">
                <a16:creationId xmlns:a16="http://schemas.microsoft.com/office/drawing/2014/main" id="{8226FB98-98C3-4CEE-A3BC-8EB66A0BBBD9}"/>
              </a:ext>
            </a:extLst>
          </p:cNvPr>
          <p:cNvSpPr/>
          <p:nvPr/>
        </p:nvSpPr>
        <p:spPr>
          <a:xfrm>
            <a:off x="314961" y="1524001"/>
            <a:ext cx="2695537" cy="4089678"/>
          </a:xfrm>
          <a:prstGeom prst="round2DiagRect">
            <a:avLst/>
          </a:prstGeom>
          <a:noFill/>
          <a:ln w="38100">
            <a:solidFill>
              <a:srgbClr val="002F7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pic>
        <p:nvPicPr>
          <p:cNvPr id="29" name="Picture 28">
            <a:extLst>
              <a:ext uri="{FF2B5EF4-FFF2-40B4-BE49-F238E27FC236}">
                <a16:creationId xmlns:a16="http://schemas.microsoft.com/office/drawing/2014/main" id="{FF16A84C-FF92-4717-9BF0-11BE7F349117}"/>
              </a:ext>
            </a:extLst>
          </p:cNvPr>
          <p:cNvPicPr preferRelativeResize="0">
            <a:picLocks/>
          </p:cNvPicPr>
          <p:nvPr/>
        </p:nvPicPr>
        <p:blipFill rotWithShape="1">
          <a:blip r:embed="rId2">
            <a:extLst>
              <a:ext uri="{28A0092B-C50C-407E-A947-70E740481C1C}">
                <a14:useLocalDpi xmlns:a14="http://schemas.microsoft.com/office/drawing/2010/main" val="0"/>
              </a:ext>
            </a:extLst>
          </a:blip>
          <a:srcRect l="31705" t="9922" r="30467" b="26838"/>
          <a:stretch/>
        </p:blipFill>
        <p:spPr>
          <a:xfrm>
            <a:off x="1351042" y="1053948"/>
            <a:ext cx="826405" cy="1036155"/>
          </a:xfrm>
          <a:prstGeom prst="ellipse">
            <a:avLst/>
          </a:prstGeom>
          <a:blipFill>
            <a:blip r:embed="rId3">
              <a:alphaModFix amt="31000"/>
            </a:blip>
            <a:stretch>
              <a:fillRect t="127" b="-127"/>
            </a:stretch>
          </a:blipFill>
          <a:ln w="38100" cap="rnd">
            <a:solidFill>
              <a:schemeClr val="bg1"/>
            </a:solidFill>
          </a:ln>
          <a:effectLst/>
        </p:spPr>
      </p:pic>
      <p:sp>
        <p:nvSpPr>
          <p:cNvPr id="32" name="TextBox 31">
            <a:extLst>
              <a:ext uri="{FF2B5EF4-FFF2-40B4-BE49-F238E27FC236}">
                <a16:creationId xmlns:a16="http://schemas.microsoft.com/office/drawing/2014/main" id="{5FD230F1-40A8-4BC5-9C31-3130100D9733}"/>
              </a:ext>
            </a:extLst>
          </p:cNvPr>
          <p:cNvSpPr txBox="1"/>
          <p:nvPr/>
        </p:nvSpPr>
        <p:spPr>
          <a:xfrm>
            <a:off x="415252" y="2236830"/>
            <a:ext cx="2481355" cy="3376437"/>
          </a:xfrm>
          <a:prstGeom prst="rect">
            <a:avLst/>
          </a:prstGeom>
          <a:noFill/>
        </p:spPr>
        <p:txBody>
          <a:bodyPr wrap="square" rtlCol="0">
            <a:spAutoFit/>
          </a:bodyPr>
          <a:lstStyle/>
          <a:p>
            <a:pPr lvl="0" algn="ctr">
              <a:lnSpc>
                <a:spcPct val="107000"/>
              </a:lnSpc>
            </a:pPr>
            <a:r>
              <a:rPr lang="en-IE" sz="2000" b="1" dirty="0" err="1">
                <a:solidFill>
                  <a:sysClr val="windowText" lastClr="000000"/>
                </a:solidFill>
                <a:latin typeface="+mj-lt"/>
                <a:ea typeface="Times New Roman" panose="02020603050405020304" pitchFamily="18" charset="0"/>
                <a:cs typeface="Times New Roman" panose="02020603050405020304" pitchFamily="18" charset="0"/>
              </a:rPr>
              <a:t>Enakshi</a:t>
            </a:r>
            <a:r>
              <a:rPr lang="en-IE" sz="2000" b="1" dirty="0">
                <a:solidFill>
                  <a:sysClr val="windowText" lastClr="000000"/>
                </a:solidFill>
                <a:latin typeface="+mj-lt"/>
                <a:ea typeface="Times New Roman" panose="02020603050405020304" pitchFamily="18" charset="0"/>
                <a:cs typeface="Times New Roman" panose="02020603050405020304" pitchFamily="18" charset="0"/>
              </a:rPr>
              <a:t> Bhattacharya</a:t>
            </a:r>
          </a:p>
          <a:p>
            <a:pPr lvl="0" algn="ctr">
              <a:lnSpc>
                <a:spcPct val="107000"/>
              </a:lnSpc>
            </a:pPr>
            <a:r>
              <a:rPr lang="en-US" sz="1600" dirty="0">
                <a:solidFill>
                  <a:sysClr val="windowText" lastClr="000000"/>
                </a:solidFill>
                <a:latin typeface="+mj-lt"/>
                <a:ea typeface="Times New Roman" panose="02020603050405020304" pitchFamily="18" charset="0"/>
                <a:cs typeface="Times New Roman" panose="02020603050405020304" pitchFamily="18" charset="0"/>
              </a:rPr>
              <a:t>Indian Institute of Technology Madras</a:t>
            </a:r>
          </a:p>
          <a:p>
            <a:pPr lvl="0" algn="ctr">
              <a:lnSpc>
                <a:spcPct val="107000"/>
              </a:lnSpc>
            </a:pPr>
            <a:r>
              <a:rPr lang="en-US" sz="1600" dirty="0">
                <a:solidFill>
                  <a:sysClr val="windowText" lastClr="000000"/>
                </a:solidFill>
                <a:latin typeface="+mj-lt"/>
                <a:ea typeface="Times New Roman" panose="02020603050405020304" pitchFamily="18" charset="0"/>
                <a:cs typeface="Times New Roman" panose="02020603050405020304" pitchFamily="18" charset="0"/>
              </a:rPr>
              <a:t>Chennai, India</a:t>
            </a:r>
          </a:p>
          <a:p>
            <a:pPr lvl="0" algn="ctr">
              <a:lnSpc>
                <a:spcPct val="107000"/>
              </a:lnSpc>
            </a:pPr>
            <a:endParaRPr lang="en-US" sz="1200" dirty="0">
              <a:solidFill>
                <a:sysClr val="windowText" lastClr="000000"/>
              </a:solidFill>
              <a:latin typeface="+mj-lt"/>
              <a:ea typeface="Times New Roman" panose="02020603050405020304" pitchFamily="18" charset="0"/>
              <a:cs typeface="Times New Roman" panose="02020603050405020304" pitchFamily="18" charset="0"/>
            </a:endParaRPr>
          </a:p>
          <a:p>
            <a:pPr lvl="0" algn="ctr">
              <a:lnSpc>
                <a:spcPct val="107000"/>
              </a:lnSpc>
            </a:pPr>
            <a:r>
              <a:rPr lang="en-US" sz="1401" i="1" dirty="0">
                <a:solidFill>
                  <a:sysClr val="windowText" lastClr="000000"/>
                </a:solidFill>
                <a:latin typeface="+mj-lt"/>
                <a:ea typeface="Times New Roman" panose="02020603050405020304" pitchFamily="18" charset="0"/>
                <a:cs typeface="Times New Roman" panose="02020603050405020304" pitchFamily="18" charset="0"/>
              </a:rPr>
              <a:t>MEMS Pressure Sensors</a:t>
            </a:r>
          </a:p>
          <a:p>
            <a:pPr lvl="0" algn="ctr">
              <a:lnSpc>
                <a:spcPct val="107000"/>
              </a:lnSpc>
            </a:pPr>
            <a:endParaRPr lang="en-US" sz="1101" i="1" dirty="0">
              <a:solidFill>
                <a:sysClr val="windowText" lastClr="000000"/>
              </a:solidFill>
              <a:latin typeface="+mj-lt"/>
              <a:ea typeface="Calibri" panose="020F0502020204030204" pitchFamily="34" charset="0"/>
              <a:cs typeface="Times New Roman" panose="02020603050405020304" pitchFamily="18" charset="0"/>
            </a:endParaRPr>
          </a:p>
          <a:p>
            <a:pPr lvl="0" algn="ctr">
              <a:lnSpc>
                <a:spcPct val="107000"/>
              </a:lnSpc>
            </a:pPr>
            <a:r>
              <a:rPr lang="en-US" sz="1401" i="1" dirty="0">
                <a:solidFill>
                  <a:sysClr val="windowText" lastClr="000000"/>
                </a:solidFill>
                <a:latin typeface="+mj-lt"/>
                <a:ea typeface="Calibri" panose="020F0502020204030204" pitchFamily="34" charset="0"/>
                <a:cs typeface="Times New Roman" panose="02020603050405020304" pitchFamily="18" charset="0"/>
              </a:rPr>
              <a:t>Miniaturised Electrochemical Silicon Biosensor System for the Detection of Triglycerides</a:t>
            </a:r>
            <a:endParaRPr lang="en-US" sz="1101" i="1" dirty="0">
              <a:solidFill>
                <a:sysClr val="windowText" lastClr="000000"/>
              </a:solidFill>
              <a:latin typeface="+mj-lt"/>
              <a:ea typeface="Calibri" panose="020F0502020204030204" pitchFamily="34" charset="0"/>
              <a:cs typeface="Times New Roman" panose="02020603050405020304" pitchFamily="18" charset="0"/>
            </a:endParaRPr>
          </a:p>
          <a:p>
            <a:pPr lvl="0" algn="ctr">
              <a:lnSpc>
                <a:spcPct val="107000"/>
              </a:lnSpc>
            </a:pPr>
            <a:r>
              <a:rPr lang="en-US" sz="1101" i="1" dirty="0">
                <a:solidFill>
                  <a:sysClr val="windowText" lastClr="000000"/>
                </a:solidFill>
                <a:latin typeface="+mj-lt"/>
                <a:ea typeface="Calibri" panose="020F0502020204030204" pitchFamily="34" charset="0"/>
                <a:cs typeface="Times New Roman" panose="02020603050405020304" pitchFamily="18" charset="0"/>
              </a:rPr>
              <a:t> </a:t>
            </a:r>
            <a:endParaRPr lang="en-US" sz="1401" i="1" dirty="0">
              <a:solidFill>
                <a:sysClr val="windowText" lastClr="000000"/>
              </a:solidFill>
              <a:latin typeface="+mj-lt"/>
              <a:ea typeface="Calibri" panose="020F0502020204030204" pitchFamily="34" charset="0"/>
              <a:cs typeface="Times New Roman" panose="02020603050405020304" pitchFamily="18" charset="0"/>
            </a:endParaRPr>
          </a:p>
          <a:p>
            <a:pPr lvl="0" algn="ctr">
              <a:lnSpc>
                <a:spcPct val="107000"/>
              </a:lnSpc>
            </a:pPr>
            <a:r>
              <a:rPr lang="en-US" sz="1401" i="1" dirty="0">
                <a:solidFill>
                  <a:sysClr val="windowText" lastClr="000000"/>
                </a:solidFill>
                <a:latin typeface="+mj-lt"/>
                <a:ea typeface="Calibri" panose="020F0502020204030204" pitchFamily="34" charset="0"/>
                <a:cs typeface="Times New Roman" panose="02020603050405020304" pitchFamily="18" charset="0"/>
              </a:rPr>
              <a:t>High Sensitivity Bio-sensing in Liquids with Resonant Mode Cantilevers</a:t>
            </a:r>
            <a:endParaRPr lang="en-IE" sz="1401" i="1" dirty="0">
              <a:solidFill>
                <a:sysClr val="windowText" lastClr="000000"/>
              </a:solidFill>
              <a:latin typeface="+mj-lt"/>
              <a:ea typeface="Calibri" panose="020F0502020204030204" pitchFamily="34" charset="0"/>
              <a:cs typeface="Times New Roman" panose="02020603050405020304" pitchFamily="18" charset="0"/>
            </a:endParaRPr>
          </a:p>
        </p:txBody>
      </p:sp>
      <p:sp>
        <p:nvSpPr>
          <p:cNvPr id="11" name="Rectangle: Diagonal Corners Rounded 10">
            <a:extLst>
              <a:ext uri="{FF2B5EF4-FFF2-40B4-BE49-F238E27FC236}">
                <a16:creationId xmlns:a16="http://schemas.microsoft.com/office/drawing/2014/main" id="{1DDDD090-6025-490A-AB94-1A2CF7D043E2}"/>
              </a:ext>
            </a:extLst>
          </p:cNvPr>
          <p:cNvSpPr/>
          <p:nvPr/>
        </p:nvSpPr>
        <p:spPr>
          <a:xfrm>
            <a:off x="3245679" y="1523999"/>
            <a:ext cx="2695537" cy="4089678"/>
          </a:xfrm>
          <a:prstGeom prst="round2DiagRect">
            <a:avLst/>
          </a:prstGeom>
          <a:noFill/>
          <a:ln w="38100">
            <a:solidFill>
              <a:srgbClr val="015E8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pic>
        <p:nvPicPr>
          <p:cNvPr id="30" name="Picture 7">
            <a:extLst>
              <a:ext uri="{FF2B5EF4-FFF2-40B4-BE49-F238E27FC236}">
                <a16:creationId xmlns:a16="http://schemas.microsoft.com/office/drawing/2014/main" id="{BCE25247-04C1-4E61-ACD0-B99E87EDD43D}"/>
              </a:ext>
            </a:extLst>
          </p:cNvPr>
          <p:cNvPicPr>
            <a:picLocks noChangeArrowheads="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9522" r="9522"/>
          <a:stretch/>
        </p:blipFill>
        <p:spPr bwMode="auto">
          <a:xfrm>
            <a:off x="4181311" y="1053948"/>
            <a:ext cx="826405" cy="1036155"/>
          </a:xfrm>
          <a:prstGeom prst="ellipse">
            <a:avLst/>
          </a:prstGeom>
          <a:ln w="38100" cap="rnd">
            <a:solidFill>
              <a:schemeClr val="bg1"/>
            </a:solidFill>
          </a:ln>
          <a:effectLst/>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C35B6372-9DAC-4C94-BB45-F2724138F10F}"/>
              </a:ext>
            </a:extLst>
          </p:cNvPr>
          <p:cNvSpPr txBox="1"/>
          <p:nvPr/>
        </p:nvSpPr>
        <p:spPr>
          <a:xfrm>
            <a:off x="3322138" y="2236829"/>
            <a:ext cx="2509702" cy="3017364"/>
          </a:xfrm>
          <a:prstGeom prst="rect">
            <a:avLst/>
          </a:prstGeom>
          <a:noFill/>
        </p:spPr>
        <p:txBody>
          <a:bodyPr wrap="square" rtlCol="0">
            <a:spAutoFit/>
          </a:bodyPr>
          <a:lstStyle/>
          <a:p>
            <a:pPr lvl="0" algn="ctr"/>
            <a:r>
              <a:rPr lang="en-IE" sz="2000" b="1" dirty="0">
                <a:latin typeface="+mj-lt"/>
              </a:rPr>
              <a:t>Giancarlo </a:t>
            </a:r>
            <a:r>
              <a:rPr lang="en-IE" sz="2000" b="1" dirty="0" err="1">
                <a:latin typeface="+mj-lt"/>
              </a:rPr>
              <a:t>Fortino</a:t>
            </a:r>
            <a:endParaRPr lang="en-IE" sz="2000" b="1" dirty="0">
              <a:latin typeface="+mj-lt"/>
            </a:endParaRPr>
          </a:p>
          <a:p>
            <a:pPr lvl="0" algn="ctr"/>
            <a:r>
              <a:rPr lang="en-US" sz="1600" dirty="0">
                <a:latin typeface="+mj-lt"/>
              </a:rPr>
              <a:t>University of Calabria</a:t>
            </a:r>
          </a:p>
          <a:p>
            <a:pPr lvl="0" algn="ctr"/>
            <a:r>
              <a:rPr lang="en-US" sz="1600" dirty="0" err="1">
                <a:latin typeface="+mj-lt"/>
              </a:rPr>
              <a:t>Rende</a:t>
            </a:r>
            <a:r>
              <a:rPr lang="en-US" sz="1600" dirty="0">
                <a:latin typeface="+mj-lt"/>
              </a:rPr>
              <a:t>, Italy</a:t>
            </a:r>
            <a:endParaRPr lang="en-IE" sz="1401" dirty="0">
              <a:latin typeface="+mj-lt"/>
            </a:endParaRPr>
          </a:p>
          <a:p>
            <a:pPr lvl="0" algn="ctr"/>
            <a:endParaRPr lang="en-US" sz="1401" i="1" dirty="0">
              <a:latin typeface="+mj-lt"/>
            </a:endParaRPr>
          </a:p>
          <a:p>
            <a:pPr lvl="0" algn="ctr"/>
            <a:r>
              <a:rPr lang="en-US" sz="1401" i="1" dirty="0">
                <a:latin typeface="+mj-lt"/>
              </a:rPr>
              <a:t>Wearable Computing Systems based on Body Sensor Networks: State-of-the-art and Future Research Challenges</a:t>
            </a:r>
          </a:p>
          <a:p>
            <a:pPr lvl="0" algn="ctr"/>
            <a:endParaRPr lang="en-US" sz="1200" i="1" dirty="0">
              <a:latin typeface="+mj-lt"/>
            </a:endParaRPr>
          </a:p>
          <a:p>
            <a:pPr lvl="0" algn="ctr"/>
            <a:r>
              <a:rPr lang="en-US" sz="1401" i="1" dirty="0">
                <a:latin typeface="+mj-lt"/>
              </a:rPr>
              <a:t>Collaborative Body Sensor Networks and Their Application for Pervasive Humans’ Tracing to combat Pandemics</a:t>
            </a:r>
          </a:p>
        </p:txBody>
      </p:sp>
      <p:sp>
        <p:nvSpPr>
          <p:cNvPr id="12" name="Rectangle: Diagonal Corners Rounded 11">
            <a:extLst>
              <a:ext uri="{FF2B5EF4-FFF2-40B4-BE49-F238E27FC236}">
                <a16:creationId xmlns:a16="http://schemas.microsoft.com/office/drawing/2014/main" id="{B371B009-6A8D-4E3A-833D-E13A705F38AA}"/>
              </a:ext>
            </a:extLst>
          </p:cNvPr>
          <p:cNvSpPr/>
          <p:nvPr/>
        </p:nvSpPr>
        <p:spPr>
          <a:xfrm>
            <a:off x="6178537" y="1523999"/>
            <a:ext cx="2695537" cy="4089678"/>
          </a:xfrm>
          <a:prstGeom prst="round2DiagRect">
            <a:avLst/>
          </a:prstGeom>
          <a:noFill/>
          <a:ln w="38100">
            <a:solidFill>
              <a:srgbClr val="005D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pic>
        <p:nvPicPr>
          <p:cNvPr id="31" name="Picture 30">
            <a:extLst>
              <a:ext uri="{FF2B5EF4-FFF2-40B4-BE49-F238E27FC236}">
                <a16:creationId xmlns:a16="http://schemas.microsoft.com/office/drawing/2014/main" id="{24027299-8DC0-40F1-A9A5-5370E4A4F14C}"/>
              </a:ext>
            </a:extLst>
          </p:cNvPr>
          <p:cNvPicPr>
            <a:picLocks/>
          </p:cNvPicPr>
          <p:nvPr/>
        </p:nvPicPr>
        <p:blipFill rotWithShape="1">
          <a:blip r:embed="rId6">
            <a:extLst>
              <a:ext uri="{28A0092B-C50C-407E-A947-70E740481C1C}">
                <a14:useLocalDpi xmlns:a14="http://schemas.microsoft.com/office/drawing/2010/main" val="0"/>
              </a:ext>
            </a:extLst>
          </a:blip>
          <a:srcRect l="9695" t="9376" r="12532" b="12850"/>
          <a:stretch/>
        </p:blipFill>
        <p:spPr>
          <a:xfrm>
            <a:off x="7112030" y="1064720"/>
            <a:ext cx="822960" cy="1033273"/>
          </a:xfrm>
          <a:prstGeom prst="ellipse">
            <a:avLst/>
          </a:prstGeom>
          <a:ln w="38100" cap="rnd">
            <a:solidFill>
              <a:schemeClr val="bg1"/>
            </a:solidFill>
          </a:ln>
          <a:effectLst/>
        </p:spPr>
      </p:pic>
      <p:sp>
        <p:nvSpPr>
          <p:cNvPr id="35" name="TextBox 34">
            <a:extLst>
              <a:ext uri="{FF2B5EF4-FFF2-40B4-BE49-F238E27FC236}">
                <a16:creationId xmlns:a16="http://schemas.microsoft.com/office/drawing/2014/main" id="{9CCFA140-80C8-41EB-8B29-4FDAF39EB7D5}"/>
              </a:ext>
            </a:extLst>
          </p:cNvPr>
          <p:cNvSpPr txBox="1"/>
          <p:nvPr/>
        </p:nvSpPr>
        <p:spPr>
          <a:xfrm>
            <a:off x="6279549" y="2273224"/>
            <a:ext cx="2493498" cy="1816138"/>
          </a:xfrm>
          <a:prstGeom prst="rect">
            <a:avLst/>
          </a:prstGeom>
          <a:noFill/>
        </p:spPr>
        <p:txBody>
          <a:bodyPr wrap="square" rtlCol="0">
            <a:spAutoFit/>
          </a:bodyPr>
          <a:lstStyle/>
          <a:p>
            <a:pPr lvl="0" algn="ctr"/>
            <a:r>
              <a:rPr lang="en-IE" sz="2000" b="1" dirty="0">
                <a:latin typeface="+mj-lt"/>
              </a:rPr>
              <a:t>Vladimir </a:t>
            </a:r>
            <a:r>
              <a:rPr lang="en-IE" sz="2000" b="1" dirty="0" err="1">
                <a:latin typeface="+mj-lt"/>
              </a:rPr>
              <a:t>Lumelsky</a:t>
            </a:r>
            <a:endParaRPr lang="en-IE" sz="2000" b="1" dirty="0">
              <a:latin typeface="+mj-lt"/>
            </a:endParaRPr>
          </a:p>
          <a:p>
            <a:pPr lvl="0" algn="ctr"/>
            <a:r>
              <a:rPr lang="en-US" sz="1600" dirty="0">
                <a:latin typeface="+mj-lt"/>
              </a:rPr>
              <a:t>NASA – Goddard Space Flight Center</a:t>
            </a:r>
          </a:p>
          <a:p>
            <a:pPr lvl="0" algn="ctr"/>
            <a:r>
              <a:rPr lang="en-US" sz="1600" dirty="0">
                <a:latin typeface="+mj-lt"/>
              </a:rPr>
              <a:t>Greenbelt, MD, USA</a:t>
            </a:r>
          </a:p>
          <a:p>
            <a:pPr lvl="0" algn="ctr"/>
            <a:endParaRPr lang="en-US" sz="1600" dirty="0">
              <a:latin typeface="+mj-lt"/>
            </a:endParaRPr>
          </a:p>
          <a:p>
            <a:pPr algn="ctr"/>
            <a:r>
              <a:rPr lang="en-US" sz="1401" i="1" dirty="0">
                <a:latin typeface="+mj-lt"/>
              </a:rPr>
              <a:t>Human-Robot Interaction and Human-Robot Teams </a:t>
            </a:r>
            <a:endParaRPr lang="en-IE" sz="1401" i="1" dirty="0">
              <a:latin typeface="+mj-lt"/>
              <a:ea typeface="Calibri" panose="020F0502020204030204" pitchFamily="34" charset="0"/>
              <a:cs typeface="Times New Roman" panose="02020603050405020304" pitchFamily="18" charset="0"/>
            </a:endParaRPr>
          </a:p>
        </p:txBody>
      </p:sp>
      <p:sp>
        <p:nvSpPr>
          <p:cNvPr id="21" name="Title 1">
            <a:extLst>
              <a:ext uri="{FF2B5EF4-FFF2-40B4-BE49-F238E27FC236}">
                <a16:creationId xmlns:a16="http://schemas.microsoft.com/office/drawing/2014/main" id="{5A92B85E-C0FB-4F6F-8ADA-571661D2FE33}"/>
              </a:ext>
            </a:extLst>
          </p:cNvPr>
          <p:cNvSpPr txBox="1">
            <a:spLocks/>
          </p:cNvSpPr>
          <p:nvPr/>
        </p:nvSpPr>
        <p:spPr>
          <a:xfrm>
            <a:off x="838201" y="345386"/>
            <a:ext cx="8873904" cy="606961"/>
          </a:xfrm>
          <a:prstGeom prst="rect">
            <a:avLst/>
          </a:prstGeom>
        </p:spPr>
        <p:txBody>
          <a:bodyPr wrap="non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3200" dirty="0">
                <a:solidFill>
                  <a:srgbClr val="0073A5"/>
                </a:solidFill>
              </a:rPr>
              <a:t>Distinguished Lecturer Program | Class of 2021-2024</a:t>
            </a:r>
          </a:p>
        </p:txBody>
      </p:sp>
      <p:sp>
        <p:nvSpPr>
          <p:cNvPr id="27" name="Rectangle: Diagonal Corners Rounded 26">
            <a:extLst>
              <a:ext uri="{FF2B5EF4-FFF2-40B4-BE49-F238E27FC236}">
                <a16:creationId xmlns:a16="http://schemas.microsoft.com/office/drawing/2014/main" id="{E1A06F5E-9675-444C-A45D-2DEE4CAFC418}"/>
              </a:ext>
            </a:extLst>
          </p:cNvPr>
          <p:cNvSpPr/>
          <p:nvPr/>
        </p:nvSpPr>
        <p:spPr>
          <a:xfrm>
            <a:off x="9116199" y="1523999"/>
            <a:ext cx="2695535" cy="4089678"/>
          </a:xfrm>
          <a:prstGeom prst="round2Diag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pic>
        <p:nvPicPr>
          <p:cNvPr id="28" name="Picture 27">
            <a:extLst>
              <a:ext uri="{FF2B5EF4-FFF2-40B4-BE49-F238E27FC236}">
                <a16:creationId xmlns:a16="http://schemas.microsoft.com/office/drawing/2014/main" id="{036C22D9-F8B7-407F-8A4B-35F35A0C6D18}"/>
              </a:ext>
            </a:extLst>
          </p:cNvPr>
          <p:cNvPicPr>
            <a:picLocks/>
          </p:cNvPicPr>
          <p:nvPr/>
        </p:nvPicPr>
        <p:blipFill rotWithShape="1">
          <a:blip r:embed="rId7">
            <a:extLst>
              <a:ext uri="{28A0092B-C50C-407E-A947-70E740481C1C}">
                <a14:useLocalDpi xmlns:a14="http://schemas.microsoft.com/office/drawing/2010/main" val="0"/>
              </a:ext>
            </a:extLst>
          </a:blip>
          <a:srcRect l="24318" t="1315" r="35104" b="12271"/>
          <a:stretch/>
        </p:blipFill>
        <p:spPr>
          <a:xfrm>
            <a:off x="10056039" y="1056829"/>
            <a:ext cx="826405" cy="1033273"/>
          </a:xfrm>
          <a:prstGeom prst="ellipse">
            <a:avLst/>
          </a:prstGeom>
          <a:ln w="38100" cap="rnd">
            <a:solidFill>
              <a:schemeClr val="bg1"/>
            </a:solidFill>
          </a:ln>
          <a:effectLst/>
        </p:spPr>
      </p:pic>
      <p:sp>
        <p:nvSpPr>
          <p:cNvPr id="33" name="TextBox 32">
            <a:extLst>
              <a:ext uri="{FF2B5EF4-FFF2-40B4-BE49-F238E27FC236}">
                <a16:creationId xmlns:a16="http://schemas.microsoft.com/office/drawing/2014/main" id="{13535720-69E2-4A36-A3E6-C44CB6858075}"/>
              </a:ext>
            </a:extLst>
          </p:cNvPr>
          <p:cNvSpPr txBox="1"/>
          <p:nvPr/>
        </p:nvSpPr>
        <p:spPr>
          <a:xfrm>
            <a:off x="9217220" y="2273221"/>
            <a:ext cx="2493496" cy="1539268"/>
          </a:xfrm>
          <a:prstGeom prst="rect">
            <a:avLst/>
          </a:prstGeom>
          <a:noFill/>
        </p:spPr>
        <p:txBody>
          <a:bodyPr wrap="square" rtlCol="0">
            <a:spAutoFit/>
          </a:bodyPr>
          <a:lstStyle/>
          <a:p>
            <a:pPr lvl="0" algn="ctr"/>
            <a:r>
              <a:rPr lang="en-IE" sz="2000" b="1" dirty="0" err="1">
                <a:latin typeface="+mj-lt"/>
              </a:rPr>
              <a:t>Arokia</a:t>
            </a:r>
            <a:r>
              <a:rPr lang="en-IE" sz="2000" b="1" dirty="0">
                <a:latin typeface="+mj-lt"/>
              </a:rPr>
              <a:t> Nathan</a:t>
            </a:r>
          </a:p>
          <a:p>
            <a:pPr lvl="0" algn="ctr"/>
            <a:r>
              <a:rPr lang="en-US" sz="1600" dirty="0">
                <a:latin typeface="+mj-lt"/>
              </a:rPr>
              <a:t>University of Cambridge</a:t>
            </a:r>
          </a:p>
          <a:p>
            <a:pPr lvl="0" algn="ctr"/>
            <a:r>
              <a:rPr lang="en-US" sz="1600" dirty="0">
                <a:latin typeface="+mj-lt"/>
              </a:rPr>
              <a:t>Cambridge, England</a:t>
            </a:r>
          </a:p>
          <a:p>
            <a:pPr lvl="0" algn="ctr"/>
            <a:endParaRPr lang="en-US" sz="1401" dirty="0">
              <a:latin typeface="+mj-lt"/>
            </a:endParaRPr>
          </a:p>
          <a:p>
            <a:pPr lvl="0" algn="ctr"/>
            <a:r>
              <a:rPr lang="en-US" sz="1401" i="1" dirty="0">
                <a:latin typeface="+mj-lt"/>
              </a:rPr>
              <a:t>Ultra Low Power Sensor Interfaces for IoT </a:t>
            </a:r>
            <a:endParaRPr lang="en-IE" sz="1401" i="1"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3174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7D1DD-A06B-4A05-ADE3-BC1E92D182FD}"/>
              </a:ext>
            </a:extLst>
          </p:cNvPr>
          <p:cNvSpPr>
            <a:spLocks noGrp="1"/>
          </p:cNvSpPr>
          <p:nvPr>
            <p:ph type="title"/>
          </p:nvPr>
        </p:nvSpPr>
        <p:spPr/>
        <p:txBody>
          <a:bodyPr/>
          <a:lstStyle/>
          <a:p>
            <a:r>
              <a:rPr lang="en-US" dirty="0"/>
              <a:t>About the Sensors Council</a:t>
            </a:r>
          </a:p>
        </p:txBody>
      </p:sp>
      <p:sp>
        <p:nvSpPr>
          <p:cNvPr id="10" name="TextBox 9">
            <a:extLst>
              <a:ext uri="{FF2B5EF4-FFF2-40B4-BE49-F238E27FC236}">
                <a16:creationId xmlns:a16="http://schemas.microsoft.com/office/drawing/2014/main" id="{092B6C14-7D49-443A-9E59-1ACB3AA48D83}"/>
              </a:ext>
            </a:extLst>
          </p:cNvPr>
          <p:cNvSpPr txBox="1"/>
          <p:nvPr/>
        </p:nvSpPr>
        <p:spPr>
          <a:xfrm>
            <a:off x="838202" y="1837957"/>
            <a:ext cx="10637101" cy="1015663"/>
          </a:xfrm>
          <a:prstGeom prst="rect">
            <a:avLst/>
          </a:prstGeom>
          <a:noFill/>
        </p:spPr>
        <p:txBody>
          <a:bodyPr wrap="square" rtlCol="0">
            <a:spAutoFit/>
          </a:bodyPr>
          <a:lstStyle/>
          <a:p>
            <a:r>
              <a:rPr lang="en-US" sz="2000" dirty="0">
                <a:latin typeface="+mj-lt"/>
              </a:rPr>
              <a:t>An IEEE entity devoted to sensors, theory, design, fabrication, manufacturing, reliability and applications of devices for sensing and transducing physical, chemical, and biological phenomena, with emphasis on the electronics, physics and reliability aspects of sensors and integrated sensor-actuators.</a:t>
            </a:r>
          </a:p>
        </p:txBody>
      </p:sp>
      <p:grpSp>
        <p:nvGrpSpPr>
          <p:cNvPr id="18" name="Group 17">
            <a:extLst>
              <a:ext uri="{FF2B5EF4-FFF2-40B4-BE49-F238E27FC236}">
                <a16:creationId xmlns:a16="http://schemas.microsoft.com/office/drawing/2014/main" id="{BA4A960A-8089-4E4C-9AA3-B8C81D80E649}"/>
              </a:ext>
            </a:extLst>
          </p:cNvPr>
          <p:cNvGrpSpPr/>
          <p:nvPr/>
        </p:nvGrpSpPr>
        <p:grpSpPr>
          <a:xfrm>
            <a:off x="954680" y="3013673"/>
            <a:ext cx="9970878" cy="2751154"/>
            <a:chOff x="954679" y="2704174"/>
            <a:chExt cx="9970877" cy="2751155"/>
          </a:xfrm>
        </p:grpSpPr>
        <p:sp>
          <p:nvSpPr>
            <p:cNvPr id="7" name="Arrow: Pentagon 6">
              <a:extLst>
                <a:ext uri="{FF2B5EF4-FFF2-40B4-BE49-F238E27FC236}">
                  <a16:creationId xmlns:a16="http://schemas.microsoft.com/office/drawing/2014/main" id="{F30B0B2F-68A0-4B0A-BE6C-208E54054B4E}"/>
                </a:ext>
              </a:extLst>
            </p:cNvPr>
            <p:cNvSpPr>
              <a:spLocks/>
            </p:cNvSpPr>
            <p:nvPr/>
          </p:nvSpPr>
          <p:spPr>
            <a:xfrm rot="5400000">
              <a:off x="4569982" y="2839869"/>
              <a:ext cx="2740269" cy="2468880"/>
            </a:xfrm>
            <a:prstGeom prst="homePlate">
              <a:avLst>
                <a:gd name="adj" fmla="val 39286"/>
              </a:avLst>
            </a:prstGeom>
            <a:solidFill>
              <a:srgbClr val="015E88"/>
            </a:solidFill>
            <a:ln w="38100">
              <a:solidFill>
                <a:srgbClr val="015E8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just"/>
              <a:endParaRPr lang="en-US" sz="841" dirty="0"/>
            </a:p>
          </p:txBody>
        </p:sp>
        <p:sp>
          <p:nvSpPr>
            <p:cNvPr id="8" name="Arrow: Pentagon 7">
              <a:extLst>
                <a:ext uri="{FF2B5EF4-FFF2-40B4-BE49-F238E27FC236}">
                  <a16:creationId xmlns:a16="http://schemas.microsoft.com/office/drawing/2014/main" id="{66DB9EF1-7CD3-481B-910B-1EEDBD28CA1F}"/>
                </a:ext>
              </a:extLst>
            </p:cNvPr>
            <p:cNvSpPr/>
            <p:nvPr/>
          </p:nvSpPr>
          <p:spPr>
            <a:xfrm rot="5400000">
              <a:off x="818986" y="2850756"/>
              <a:ext cx="2740266" cy="2468880"/>
            </a:xfrm>
            <a:prstGeom prst="homePlate">
              <a:avLst>
                <a:gd name="adj" fmla="val 39859"/>
              </a:avLst>
            </a:prstGeom>
            <a:solidFill>
              <a:srgbClr val="002F7D"/>
            </a:solidFill>
            <a:ln w="38100">
              <a:solidFill>
                <a:srgbClr val="002F7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just"/>
              <a:endParaRPr lang="en-US" sz="841" dirty="0"/>
            </a:p>
          </p:txBody>
        </p:sp>
        <p:sp>
          <p:nvSpPr>
            <p:cNvPr id="9" name="Arrow: Pentagon 8">
              <a:extLst>
                <a:ext uri="{FF2B5EF4-FFF2-40B4-BE49-F238E27FC236}">
                  <a16:creationId xmlns:a16="http://schemas.microsoft.com/office/drawing/2014/main" id="{7B52B772-D2AF-4633-940D-32730C07F085}"/>
                </a:ext>
              </a:extLst>
            </p:cNvPr>
            <p:cNvSpPr/>
            <p:nvPr/>
          </p:nvSpPr>
          <p:spPr>
            <a:xfrm rot="5400000">
              <a:off x="8320983" y="2839869"/>
              <a:ext cx="2740266" cy="2468880"/>
            </a:xfrm>
            <a:prstGeom prst="homePlate">
              <a:avLst>
                <a:gd name="adj" fmla="val 39859"/>
              </a:avLst>
            </a:prstGeom>
            <a:solidFill>
              <a:srgbClr val="005D49"/>
            </a:solidFill>
            <a:ln w="38100">
              <a:solidFill>
                <a:srgbClr val="005D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just"/>
              <a:endParaRPr lang="en-US" sz="841"/>
            </a:p>
          </p:txBody>
        </p:sp>
        <p:sp>
          <p:nvSpPr>
            <p:cNvPr id="11" name="TextBox 10">
              <a:extLst>
                <a:ext uri="{FF2B5EF4-FFF2-40B4-BE49-F238E27FC236}">
                  <a16:creationId xmlns:a16="http://schemas.microsoft.com/office/drawing/2014/main" id="{8E608B64-F3C7-41B3-8A3B-B193479016F2}"/>
                </a:ext>
              </a:extLst>
            </p:cNvPr>
            <p:cNvSpPr txBox="1"/>
            <p:nvPr/>
          </p:nvSpPr>
          <p:spPr>
            <a:xfrm>
              <a:off x="4922302" y="3056945"/>
              <a:ext cx="2035629" cy="1200329"/>
            </a:xfrm>
            <a:prstGeom prst="rect">
              <a:avLst/>
            </a:prstGeom>
            <a:noFill/>
          </p:spPr>
          <p:txBody>
            <a:bodyPr wrap="square" rtlCol="0">
              <a:spAutoFit/>
            </a:bodyPr>
            <a:lstStyle>
              <a:defPPr>
                <a:defRPr lang="en-US"/>
              </a:defPPr>
              <a:lvl1pPr algn="ctr">
                <a:defRPr b="1">
                  <a:solidFill>
                    <a:schemeClr val="bg1"/>
                  </a:solidFill>
                  <a:latin typeface="+mj-lt"/>
                </a:defRPr>
              </a:lvl1pPr>
            </a:lstStyle>
            <a:p>
              <a:r>
                <a:rPr lang="en-US" sz="1800" dirty="0"/>
                <a:t>Sensors are a cross-cutting subject among many IEEE disciplines. </a:t>
              </a:r>
            </a:p>
          </p:txBody>
        </p:sp>
        <p:sp>
          <p:nvSpPr>
            <p:cNvPr id="12" name="TextBox 11">
              <a:extLst>
                <a:ext uri="{FF2B5EF4-FFF2-40B4-BE49-F238E27FC236}">
                  <a16:creationId xmlns:a16="http://schemas.microsoft.com/office/drawing/2014/main" id="{CBC92949-A85B-408C-99E7-D5B97DB11A03}"/>
                </a:ext>
              </a:extLst>
            </p:cNvPr>
            <p:cNvSpPr txBox="1"/>
            <p:nvPr/>
          </p:nvSpPr>
          <p:spPr>
            <a:xfrm>
              <a:off x="8597100" y="3056945"/>
              <a:ext cx="2188029" cy="1200329"/>
            </a:xfrm>
            <a:prstGeom prst="rect">
              <a:avLst/>
            </a:prstGeom>
            <a:noFill/>
          </p:spPr>
          <p:txBody>
            <a:bodyPr wrap="square" rtlCol="0">
              <a:spAutoFit/>
            </a:bodyPr>
            <a:lstStyle>
              <a:defPPr>
                <a:defRPr lang="en-US"/>
              </a:defPPr>
              <a:lvl1pPr algn="ctr">
                <a:defRPr b="1">
                  <a:solidFill>
                    <a:schemeClr val="bg1"/>
                  </a:solidFill>
                  <a:latin typeface="+mj-lt"/>
                </a:defRPr>
              </a:lvl1pPr>
            </a:lstStyle>
            <a:p>
              <a:r>
                <a:rPr lang="en-US" sz="1800" dirty="0"/>
                <a:t> Currently, there are 26 IEEE Member Societies represented in Sensors Council.</a:t>
              </a:r>
            </a:p>
          </p:txBody>
        </p:sp>
        <p:sp>
          <p:nvSpPr>
            <p:cNvPr id="14" name="TextBox 13">
              <a:extLst>
                <a:ext uri="{FF2B5EF4-FFF2-40B4-BE49-F238E27FC236}">
                  <a16:creationId xmlns:a16="http://schemas.microsoft.com/office/drawing/2014/main" id="{ECD21648-EE3E-4C1E-B603-5BAA202AC3D1}"/>
                </a:ext>
              </a:extLst>
            </p:cNvPr>
            <p:cNvSpPr txBox="1"/>
            <p:nvPr/>
          </p:nvSpPr>
          <p:spPr>
            <a:xfrm>
              <a:off x="1106977" y="3056945"/>
              <a:ext cx="2116177" cy="1477970"/>
            </a:xfrm>
            <a:prstGeom prst="rect">
              <a:avLst/>
            </a:prstGeom>
            <a:noFill/>
          </p:spPr>
          <p:txBody>
            <a:bodyPr wrap="square" rtlCol="0">
              <a:spAutoFit/>
            </a:bodyPr>
            <a:lstStyle>
              <a:defPPr>
                <a:defRPr lang="en-US"/>
              </a:defPPr>
              <a:lvl1pPr algn="ctr">
                <a:defRPr sz="1600">
                  <a:latin typeface="+mj-lt"/>
                </a:defRPr>
              </a:lvl1pPr>
            </a:lstStyle>
            <a:p>
              <a:r>
                <a:rPr lang="en-US" sz="1801" b="1" dirty="0">
                  <a:solidFill>
                    <a:schemeClr val="bg1"/>
                  </a:solidFill>
                </a:rPr>
                <a:t>Activities include publications, conferences, Distinguished Lecturers, and more.</a:t>
              </a:r>
            </a:p>
          </p:txBody>
        </p:sp>
      </p:grpSp>
      <p:sp>
        <p:nvSpPr>
          <p:cNvPr id="17" name="Content Placeholder 2">
            <a:extLst>
              <a:ext uri="{FF2B5EF4-FFF2-40B4-BE49-F238E27FC236}">
                <a16:creationId xmlns:a16="http://schemas.microsoft.com/office/drawing/2014/main" id="{5D99CE97-2927-4E4C-9E48-DEC2D3CF0B33}"/>
              </a:ext>
            </a:extLst>
          </p:cNvPr>
          <p:cNvSpPr txBox="1">
            <a:spLocks/>
          </p:cNvSpPr>
          <p:nvPr/>
        </p:nvSpPr>
        <p:spPr>
          <a:xfrm>
            <a:off x="838200" y="1266697"/>
            <a:ext cx="2270761" cy="461667"/>
          </a:xfrm>
          <a:prstGeom prst="rect">
            <a:avLst/>
          </a:prstGeom>
        </p:spPr>
        <p:txBody>
          <a:bodyPr vert="horz" wrap="square" lIns="91440" tIns="45721" rIns="91440" bIns="45721" rtlCol="0">
            <a:sp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400" dirty="0">
                <a:solidFill>
                  <a:schemeClr val="tx1"/>
                </a:solidFill>
                <a:latin typeface="+mj-lt"/>
                <a:cs typeface="Arial" panose="020B0604020202020204" pitchFamily="34" charset="0"/>
              </a:rPr>
              <a:t>Formed in 1999</a:t>
            </a:r>
          </a:p>
        </p:txBody>
      </p:sp>
    </p:spTree>
    <p:extLst>
      <p:ext uri="{BB962C8B-B14F-4D97-AF65-F5344CB8AC3E}">
        <p14:creationId xmlns:p14="http://schemas.microsoft.com/office/powerpoint/2010/main" val="1251602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C2B6AE7-7DCD-4E33-8793-DB21AB5F1080}"/>
              </a:ext>
            </a:extLst>
          </p:cNvPr>
          <p:cNvGrpSpPr/>
          <p:nvPr/>
        </p:nvGrpSpPr>
        <p:grpSpPr>
          <a:xfrm>
            <a:off x="521438" y="5204428"/>
            <a:ext cx="3671903" cy="541018"/>
            <a:chOff x="684334" y="4752436"/>
            <a:chExt cx="3107994" cy="541019"/>
          </a:xfrm>
        </p:grpSpPr>
        <p:pic>
          <p:nvPicPr>
            <p:cNvPr id="9" name="Graphic 8" descr="Cursor">
              <a:extLst>
                <a:ext uri="{FF2B5EF4-FFF2-40B4-BE49-F238E27FC236}">
                  <a16:creationId xmlns:a16="http://schemas.microsoft.com/office/drawing/2014/main" id="{DFF27D10-5FF9-4F17-88A0-DC649153425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73229" y="4874356"/>
              <a:ext cx="419099" cy="419099"/>
            </a:xfrm>
            <a:prstGeom prst="rect">
              <a:avLst/>
            </a:prstGeom>
          </p:spPr>
        </p:pic>
        <p:sp>
          <p:nvSpPr>
            <p:cNvPr id="11" name="TextBox 10">
              <a:extLst>
                <a:ext uri="{FF2B5EF4-FFF2-40B4-BE49-F238E27FC236}">
                  <a16:creationId xmlns:a16="http://schemas.microsoft.com/office/drawing/2014/main" id="{4B07E0D7-61B1-41A7-A309-7031B3C92B87}"/>
                </a:ext>
              </a:extLst>
            </p:cNvPr>
            <p:cNvSpPr txBox="1"/>
            <p:nvPr/>
          </p:nvSpPr>
          <p:spPr>
            <a:xfrm>
              <a:off x="684334" y="4752436"/>
              <a:ext cx="2875796" cy="400111"/>
            </a:xfrm>
            <a:prstGeom prst="rect">
              <a:avLst/>
            </a:prstGeom>
            <a:noFill/>
          </p:spPr>
          <p:txBody>
            <a:bodyPr wrap="square" rtlCol="0">
              <a:spAutoFit/>
            </a:bodyPr>
            <a:lstStyle/>
            <a:p>
              <a:r>
                <a:rPr lang="en-US" sz="2000" u="sng" dirty="0">
                  <a:solidFill>
                    <a:srgbClr val="0073A5"/>
                  </a:solidFill>
                </a:rPr>
                <a:t>Bit.ly/SensorsCouncilYouTube</a:t>
              </a:r>
            </a:p>
          </p:txBody>
        </p:sp>
      </p:grpSp>
      <p:sp>
        <p:nvSpPr>
          <p:cNvPr id="12" name="Title 1">
            <a:extLst>
              <a:ext uri="{FF2B5EF4-FFF2-40B4-BE49-F238E27FC236}">
                <a16:creationId xmlns:a16="http://schemas.microsoft.com/office/drawing/2014/main" id="{F98D6136-24EA-4798-A5FE-322ECEFD22D3}"/>
              </a:ext>
            </a:extLst>
          </p:cNvPr>
          <p:cNvSpPr txBox="1">
            <a:spLocks/>
          </p:cNvSpPr>
          <p:nvPr/>
        </p:nvSpPr>
        <p:spPr>
          <a:xfrm>
            <a:off x="521438" y="1253462"/>
            <a:ext cx="3557372" cy="53553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0073A5"/>
                </a:solidFill>
              </a:rPr>
              <a:t>YouTube Education</a:t>
            </a:r>
          </a:p>
        </p:txBody>
      </p:sp>
      <p:pic>
        <p:nvPicPr>
          <p:cNvPr id="17" name="Picture 16">
            <a:extLst>
              <a:ext uri="{FF2B5EF4-FFF2-40B4-BE49-F238E27FC236}">
                <a16:creationId xmlns:a16="http://schemas.microsoft.com/office/drawing/2014/main" id="{9FA999AF-8860-4015-9649-28C5E349A3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62550" y="-18900"/>
            <a:ext cx="7029450" cy="6067425"/>
          </a:xfrm>
          <a:prstGeom prst="rect">
            <a:avLst/>
          </a:prstGeom>
        </p:spPr>
      </p:pic>
      <p:sp>
        <p:nvSpPr>
          <p:cNvPr id="8" name="TextBox 7">
            <a:extLst>
              <a:ext uri="{FF2B5EF4-FFF2-40B4-BE49-F238E27FC236}">
                <a16:creationId xmlns:a16="http://schemas.microsoft.com/office/drawing/2014/main" id="{93F68F00-6A06-4578-A016-E7A5FB432685}"/>
              </a:ext>
            </a:extLst>
          </p:cNvPr>
          <p:cNvSpPr txBox="1"/>
          <p:nvPr/>
        </p:nvSpPr>
        <p:spPr>
          <a:xfrm>
            <a:off x="521438" y="2304839"/>
            <a:ext cx="4060290" cy="2246769"/>
          </a:xfrm>
          <a:prstGeom prst="rect">
            <a:avLst/>
          </a:prstGeom>
          <a:noFill/>
        </p:spPr>
        <p:txBody>
          <a:bodyPr wrap="square">
            <a:spAutoFit/>
          </a:bodyPr>
          <a:lstStyle/>
          <a:p>
            <a:r>
              <a:rPr lang="en-US" sz="2000" dirty="0">
                <a:latin typeface="+mj-lt"/>
                <a:ea typeface="Calibri" panose="020F0502020204030204" pitchFamily="34" charset="0"/>
                <a:cs typeface="Times New Roman" panose="02020603050405020304" pitchFamily="18" charset="0"/>
              </a:rPr>
              <a:t>The Sensors Council YouTube channel has over 271,000 views and over 4,700 subscribers </a:t>
            </a:r>
            <a:r>
              <a:rPr lang="en-US" sz="2000" i="1" dirty="0">
                <a:latin typeface="+mj-lt"/>
                <a:ea typeface="Calibri" panose="020F0502020204030204" pitchFamily="34" charset="0"/>
                <a:cs typeface="Times New Roman" panose="02020603050405020304" pitchFamily="18" charset="0"/>
              </a:rPr>
              <a:t>as of January 2024.</a:t>
            </a:r>
            <a:r>
              <a:rPr lang="en-US" sz="2000" dirty="0">
                <a:latin typeface="+mj-lt"/>
                <a:ea typeface="Calibri" panose="020F0502020204030204" pitchFamily="34" charset="0"/>
                <a:cs typeface="Times New Roman" panose="02020603050405020304" pitchFamily="18" charset="0"/>
              </a:rPr>
              <a:t> The channel features live demonstrations, conference tutorials, plenary talks, invited/keynote talks, oral presentations, DL talks and more.</a:t>
            </a:r>
          </a:p>
        </p:txBody>
      </p:sp>
    </p:spTree>
    <p:extLst>
      <p:ext uri="{BB962C8B-B14F-4D97-AF65-F5344CB8AC3E}">
        <p14:creationId xmlns:p14="http://schemas.microsoft.com/office/powerpoint/2010/main" val="2462281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4F2852-D298-4978-A551-5D7A0E95566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89448" y="2628900"/>
            <a:ext cx="2462830" cy="546789"/>
          </a:xfrm>
          <a:prstGeom prst="rect">
            <a:avLst/>
          </a:prstGeom>
        </p:spPr>
      </p:pic>
      <p:sp>
        <p:nvSpPr>
          <p:cNvPr id="5" name="Subtitle 2">
            <a:extLst>
              <a:ext uri="{FF2B5EF4-FFF2-40B4-BE49-F238E27FC236}">
                <a16:creationId xmlns:a16="http://schemas.microsoft.com/office/drawing/2014/main" id="{0D2AFF0C-76F0-4B65-964F-1A7FCF867A4E}"/>
              </a:ext>
            </a:extLst>
          </p:cNvPr>
          <p:cNvSpPr>
            <a:spLocks noGrp="1"/>
          </p:cNvSpPr>
          <p:nvPr>
            <p:ph type="subTitle" idx="1"/>
          </p:nvPr>
        </p:nvSpPr>
        <p:spPr>
          <a:xfrm>
            <a:off x="6597274" y="815230"/>
            <a:ext cx="2638160" cy="369332"/>
          </a:xfrm>
        </p:spPr>
        <p:txBody>
          <a:bodyPr wrap="square">
            <a:spAutoFit/>
          </a:bodyPr>
          <a:lstStyle/>
          <a:p>
            <a:pPr algn="l"/>
            <a:r>
              <a:rPr lang="en-US" sz="2000" dirty="0">
                <a:latin typeface="+mj-lt"/>
                <a:ea typeface="Open Sans Light" panose="020B0306030504020204" pitchFamily="34" charset="0"/>
                <a:cs typeface="Open Sans Light" panose="020B0306030504020204" pitchFamily="34" charset="0"/>
              </a:rPr>
              <a:t>ieee-sensors.org</a:t>
            </a:r>
          </a:p>
        </p:txBody>
      </p:sp>
      <p:pic>
        <p:nvPicPr>
          <p:cNvPr id="6" name="Picture 5">
            <a:hlinkClick r:id="rId3" action="ppaction://hlinkfile"/>
            <a:extLst>
              <a:ext uri="{FF2B5EF4-FFF2-40B4-BE49-F238E27FC236}">
                <a16:creationId xmlns:a16="http://schemas.microsoft.com/office/drawing/2014/main" id="{E396D2FE-2965-4A71-8DEB-66116E0309D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06171" y="540582"/>
            <a:ext cx="457200" cy="457200"/>
          </a:xfrm>
          <a:prstGeom prst="rect">
            <a:avLst/>
          </a:prstGeom>
        </p:spPr>
      </p:pic>
      <p:sp>
        <p:nvSpPr>
          <p:cNvPr id="7" name="TextBox 6">
            <a:extLst>
              <a:ext uri="{FF2B5EF4-FFF2-40B4-BE49-F238E27FC236}">
                <a16:creationId xmlns:a16="http://schemas.microsoft.com/office/drawing/2014/main" id="{E6D069FF-B9A1-4F53-AC35-B3E3FEC7D1FC}"/>
              </a:ext>
            </a:extLst>
          </p:cNvPr>
          <p:cNvSpPr txBox="1"/>
          <p:nvPr/>
        </p:nvSpPr>
        <p:spPr>
          <a:xfrm>
            <a:off x="2584624" y="3619642"/>
            <a:ext cx="2087259" cy="1569660"/>
          </a:xfrm>
          <a:prstGeom prst="rect">
            <a:avLst/>
          </a:prstGeom>
          <a:noFill/>
        </p:spPr>
        <p:txBody>
          <a:bodyPr wrap="square" rtlCol="0">
            <a:spAutoFit/>
          </a:bodyPr>
          <a:lstStyle/>
          <a:p>
            <a:pPr marL="0" marR="0" lvl="0" indent="0" algn="ctr" defTabSz="91438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Stay up to date on Sensors Council news and events!</a:t>
            </a:r>
          </a:p>
        </p:txBody>
      </p:sp>
      <p:sp>
        <p:nvSpPr>
          <p:cNvPr id="8" name="Subtitle 2">
            <a:extLst>
              <a:ext uri="{FF2B5EF4-FFF2-40B4-BE49-F238E27FC236}">
                <a16:creationId xmlns:a16="http://schemas.microsoft.com/office/drawing/2014/main" id="{BF8A0768-EEB5-4592-B40B-E13ED64417DB}"/>
              </a:ext>
            </a:extLst>
          </p:cNvPr>
          <p:cNvSpPr txBox="1">
            <a:spLocks/>
          </p:cNvSpPr>
          <p:nvPr/>
        </p:nvSpPr>
        <p:spPr>
          <a:xfrm>
            <a:off x="6597273" y="539614"/>
            <a:ext cx="2063195" cy="341762"/>
          </a:xfrm>
          <a:prstGeom prst="rect">
            <a:avLst/>
          </a:prstGeom>
        </p:spPr>
        <p:txBody>
          <a:bodyPr vert="horz" wrap="square" lIns="91440" tIns="45721" rIns="91440" bIns="45721"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384"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1801" b="1" i="0" u="none" strike="noStrike" kern="1200" cap="none" spc="0" normalizeH="0" baseline="0" noProof="0" dirty="0">
                <a:ln>
                  <a:noFill/>
                </a:ln>
                <a:solidFill>
                  <a:prstClr val="black"/>
                </a:solidFill>
                <a:effectLst/>
                <a:uLnTx/>
                <a:uFillTx/>
                <a:latin typeface="Calibri Light" panose="020F0302020204030204"/>
                <a:ea typeface="Open Sans" panose="020B0606030504020204" pitchFamily="34" charset="0"/>
                <a:cs typeface="Open Sans" panose="020B0606030504020204" pitchFamily="34" charset="0"/>
              </a:rPr>
              <a:t>Website</a:t>
            </a:r>
          </a:p>
        </p:txBody>
      </p:sp>
      <p:grpSp>
        <p:nvGrpSpPr>
          <p:cNvPr id="9" name="Group 8">
            <a:extLst>
              <a:ext uri="{FF2B5EF4-FFF2-40B4-BE49-F238E27FC236}">
                <a16:creationId xmlns:a16="http://schemas.microsoft.com/office/drawing/2014/main" id="{4EB387A9-7E67-40F8-A262-3457B12D3EBD}"/>
              </a:ext>
            </a:extLst>
          </p:cNvPr>
          <p:cNvGrpSpPr/>
          <p:nvPr/>
        </p:nvGrpSpPr>
        <p:grpSpPr>
          <a:xfrm>
            <a:off x="6006171" y="1454455"/>
            <a:ext cx="6045200" cy="659882"/>
            <a:chOff x="5137489" y="2116333"/>
            <a:chExt cx="6045200" cy="659880"/>
          </a:xfrm>
        </p:grpSpPr>
        <p:pic>
          <p:nvPicPr>
            <p:cNvPr id="10" name="Picture 9">
              <a:hlinkClick r:id="rId5"/>
              <a:extLst>
                <a:ext uri="{FF2B5EF4-FFF2-40B4-BE49-F238E27FC236}">
                  <a16:creationId xmlns:a16="http://schemas.microsoft.com/office/drawing/2014/main" id="{8D8BF9C0-9B4D-453B-9046-F3B7340B150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137489" y="2143629"/>
              <a:ext cx="457200" cy="457200"/>
            </a:xfrm>
            <a:prstGeom prst="rect">
              <a:avLst/>
            </a:prstGeom>
          </p:spPr>
        </p:pic>
        <p:sp>
          <p:nvSpPr>
            <p:cNvPr id="11" name="Subtitle 2">
              <a:extLst>
                <a:ext uri="{FF2B5EF4-FFF2-40B4-BE49-F238E27FC236}">
                  <a16:creationId xmlns:a16="http://schemas.microsoft.com/office/drawing/2014/main" id="{DB5EBB55-E3D8-4B5F-A564-F8D4E4C13EA1}"/>
                </a:ext>
              </a:extLst>
            </p:cNvPr>
            <p:cNvSpPr txBox="1">
              <a:spLocks/>
            </p:cNvSpPr>
            <p:nvPr/>
          </p:nvSpPr>
          <p:spPr>
            <a:xfrm>
              <a:off x="5728592" y="2406879"/>
              <a:ext cx="5454097" cy="369334"/>
            </a:xfrm>
            <a:prstGeom prst="rect">
              <a:avLst/>
            </a:prstGeom>
          </p:spPr>
          <p:txBody>
            <a:bodyPr vert="horz" wrap="square" lIns="91440" tIns="45721" rIns="91440" bIns="45721"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384"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Open Sans Light" panose="020B0306030504020204" pitchFamily="34" charset="0"/>
                  <a:cs typeface="Open Sans Light" panose="020B0306030504020204" pitchFamily="34" charset="0"/>
                </a:rPr>
                <a:t>facebook.com/IEEESensorsCouncil</a:t>
              </a:r>
            </a:p>
          </p:txBody>
        </p:sp>
        <p:sp>
          <p:nvSpPr>
            <p:cNvPr id="12" name="Subtitle 2">
              <a:extLst>
                <a:ext uri="{FF2B5EF4-FFF2-40B4-BE49-F238E27FC236}">
                  <a16:creationId xmlns:a16="http://schemas.microsoft.com/office/drawing/2014/main" id="{40C2D913-4421-4858-AAD5-F08321190C22}"/>
                </a:ext>
              </a:extLst>
            </p:cNvPr>
            <p:cNvSpPr txBox="1">
              <a:spLocks/>
            </p:cNvSpPr>
            <p:nvPr/>
          </p:nvSpPr>
          <p:spPr>
            <a:xfrm>
              <a:off x="5728592" y="2116333"/>
              <a:ext cx="2063195" cy="341762"/>
            </a:xfrm>
            <a:prstGeom prst="rect">
              <a:avLst/>
            </a:prstGeom>
          </p:spPr>
          <p:txBody>
            <a:bodyPr vert="horz" wrap="square" lIns="91440" tIns="45721" rIns="91440" bIns="45721"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384"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1801" b="1" i="0" u="none" strike="noStrike" kern="1200" cap="none" spc="0" normalizeH="0" baseline="0" noProof="0" dirty="0">
                  <a:ln>
                    <a:noFill/>
                  </a:ln>
                  <a:solidFill>
                    <a:prstClr val="black"/>
                  </a:solidFill>
                  <a:effectLst/>
                  <a:uLnTx/>
                  <a:uFillTx/>
                  <a:latin typeface="Calibri Light" panose="020F0302020204030204"/>
                  <a:ea typeface="Open Sans" panose="020B0606030504020204" pitchFamily="34" charset="0"/>
                  <a:cs typeface="Open Sans" panose="020B0606030504020204" pitchFamily="34" charset="0"/>
                </a:rPr>
                <a:t>Facebook</a:t>
              </a:r>
            </a:p>
          </p:txBody>
        </p:sp>
      </p:grpSp>
      <p:grpSp>
        <p:nvGrpSpPr>
          <p:cNvPr id="17" name="Group 16">
            <a:extLst>
              <a:ext uri="{FF2B5EF4-FFF2-40B4-BE49-F238E27FC236}">
                <a16:creationId xmlns:a16="http://schemas.microsoft.com/office/drawing/2014/main" id="{DC019B65-0610-44D2-95EE-D8B140CDB5B0}"/>
              </a:ext>
            </a:extLst>
          </p:cNvPr>
          <p:cNvGrpSpPr/>
          <p:nvPr/>
        </p:nvGrpSpPr>
        <p:grpSpPr>
          <a:xfrm>
            <a:off x="6006171" y="3261021"/>
            <a:ext cx="6045200" cy="687353"/>
            <a:chOff x="5137489" y="3964505"/>
            <a:chExt cx="6045200" cy="687355"/>
          </a:xfrm>
        </p:grpSpPr>
        <p:pic>
          <p:nvPicPr>
            <p:cNvPr id="18" name="Picture 17">
              <a:hlinkClick r:id="rId7" action="ppaction://hlinkfile"/>
              <a:extLst>
                <a:ext uri="{FF2B5EF4-FFF2-40B4-BE49-F238E27FC236}">
                  <a16:creationId xmlns:a16="http://schemas.microsoft.com/office/drawing/2014/main" id="{8DE1E5F2-6972-4E41-AC09-ECAA1B69F10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137489" y="3964505"/>
              <a:ext cx="457200" cy="457200"/>
            </a:xfrm>
            <a:prstGeom prst="rect">
              <a:avLst/>
            </a:prstGeom>
          </p:spPr>
        </p:pic>
        <p:sp>
          <p:nvSpPr>
            <p:cNvPr id="19" name="Subtitle 2">
              <a:extLst>
                <a:ext uri="{FF2B5EF4-FFF2-40B4-BE49-F238E27FC236}">
                  <a16:creationId xmlns:a16="http://schemas.microsoft.com/office/drawing/2014/main" id="{C8C6EA7A-F3F4-47AB-B89E-86EB16DCF342}"/>
                </a:ext>
              </a:extLst>
            </p:cNvPr>
            <p:cNvSpPr txBox="1">
              <a:spLocks/>
            </p:cNvSpPr>
            <p:nvPr/>
          </p:nvSpPr>
          <p:spPr>
            <a:xfrm>
              <a:off x="5728592" y="4282525"/>
              <a:ext cx="5454097" cy="369335"/>
            </a:xfrm>
            <a:prstGeom prst="rect">
              <a:avLst/>
            </a:prstGeom>
          </p:spPr>
          <p:txBody>
            <a:bodyPr vert="horz" wrap="square" lIns="91440" tIns="45721" rIns="91440" bIns="45721"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384"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2000" b="0" i="0" u="none" strike="noStrike" kern="1200" cap="none" spc="0" normalizeH="0" baseline="0" noProof="0" dirty="0" err="1">
                  <a:ln>
                    <a:noFill/>
                  </a:ln>
                  <a:solidFill>
                    <a:prstClr val="black"/>
                  </a:solidFill>
                  <a:effectLst/>
                  <a:uLnTx/>
                  <a:uFillTx/>
                  <a:latin typeface="Calibri Light" panose="020F0302020204030204"/>
                  <a:ea typeface="Open Sans Light" panose="020B0306030504020204" pitchFamily="34" charset="0"/>
                  <a:cs typeface="Open Sans Light" panose="020B0306030504020204" pitchFamily="34" charset="0"/>
                </a:rPr>
                <a:t>linkedin.com</a:t>
              </a:r>
              <a:r>
                <a:rPr kumimoji="0" lang="en-US" sz="2000" b="0" i="0" u="none" strike="noStrike" kern="1200" cap="none" spc="0" normalizeH="0" baseline="0" noProof="0" dirty="0">
                  <a:ln>
                    <a:noFill/>
                  </a:ln>
                  <a:solidFill>
                    <a:prstClr val="black"/>
                  </a:solidFill>
                  <a:effectLst/>
                  <a:uLnTx/>
                  <a:uFillTx/>
                  <a:latin typeface="Calibri Light" panose="020F0302020204030204"/>
                  <a:ea typeface="Open Sans Light" panose="020B0306030504020204" pitchFamily="34" charset="0"/>
                  <a:cs typeface="Open Sans Light" panose="020B0306030504020204" pitchFamily="34" charset="0"/>
                </a:rPr>
                <a:t>/company/</a:t>
              </a:r>
              <a:r>
                <a:rPr kumimoji="0" lang="en-US" sz="2000" b="0" i="0" u="none" strike="noStrike" kern="1200" cap="none" spc="0" normalizeH="0" baseline="0" noProof="0" dirty="0" err="1">
                  <a:ln>
                    <a:noFill/>
                  </a:ln>
                  <a:solidFill>
                    <a:prstClr val="black"/>
                  </a:solidFill>
                  <a:effectLst/>
                  <a:uLnTx/>
                  <a:uFillTx/>
                  <a:latin typeface="Calibri Light" panose="020F0302020204030204"/>
                  <a:ea typeface="Open Sans Light" panose="020B0306030504020204" pitchFamily="34" charset="0"/>
                  <a:cs typeface="Open Sans Light" panose="020B0306030504020204" pitchFamily="34" charset="0"/>
                </a:rPr>
                <a:t>ieee</a:t>
              </a:r>
              <a:r>
                <a:rPr kumimoji="0" lang="en-US" sz="2000" b="0" i="0" u="none" strike="noStrike" kern="1200" cap="none" spc="0" normalizeH="0" baseline="0" noProof="0" dirty="0">
                  <a:ln>
                    <a:noFill/>
                  </a:ln>
                  <a:solidFill>
                    <a:prstClr val="black"/>
                  </a:solidFill>
                  <a:effectLst/>
                  <a:uLnTx/>
                  <a:uFillTx/>
                  <a:latin typeface="Calibri Light" panose="020F0302020204030204"/>
                  <a:ea typeface="Open Sans Light" panose="020B0306030504020204" pitchFamily="34" charset="0"/>
                  <a:cs typeface="Open Sans Light" panose="020B0306030504020204" pitchFamily="34" charset="0"/>
                </a:rPr>
                <a:t>-sensors-council</a:t>
              </a:r>
            </a:p>
          </p:txBody>
        </p:sp>
        <p:sp>
          <p:nvSpPr>
            <p:cNvPr id="20" name="Subtitle 2">
              <a:extLst>
                <a:ext uri="{FF2B5EF4-FFF2-40B4-BE49-F238E27FC236}">
                  <a16:creationId xmlns:a16="http://schemas.microsoft.com/office/drawing/2014/main" id="{CD079C30-62CE-4469-98E9-F29E92CD5191}"/>
                </a:ext>
              </a:extLst>
            </p:cNvPr>
            <p:cNvSpPr txBox="1">
              <a:spLocks/>
            </p:cNvSpPr>
            <p:nvPr/>
          </p:nvSpPr>
          <p:spPr>
            <a:xfrm>
              <a:off x="5728592" y="3969271"/>
              <a:ext cx="2063195" cy="341763"/>
            </a:xfrm>
            <a:prstGeom prst="rect">
              <a:avLst/>
            </a:prstGeom>
          </p:spPr>
          <p:txBody>
            <a:bodyPr vert="horz" wrap="square" lIns="91440" tIns="45721" rIns="91440" bIns="45721"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384"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1801" b="1" i="0" u="none" strike="noStrike" kern="1200" cap="none" spc="0" normalizeH="0" baseline="0" noProof="0" dirty="0">
                  <a:ln>
                    <a:noFill/>
                  </a:ln>
                  <a:solidFill>
                    <a:prstClr val="black"/>
                  </a:solidFill>
                  <a:effectLst/>
                  <a:uLnTx/>
                  <a:uFillTx/>
                  <a:latin typeface="Calibri Light" panose="020F0302020204030204"/>
                  <a:ea typeface="Open Sans" panose="020B0606030504020204" pitchFamily="34" charset="0"/>
                  <a:cs typeface="Open Sans" panose="020B0606030504020204" pitchFamily="34" charset="0"/>
                </a:rPr>
                <a:t>LinkedIn</a:t>
              </a:r>
            </a:p>
          </p:txBody>
        </p:sp>
      </p:grpSp>
      <p:grpSp>
        <p:nvGrpSpPr>
          <p:cNvPr id="21" name="Group 20">
            <a:extLst>
              <a:ext uri="{FF2B5EF4-FFF2-40B4-BE49-F238E27FC236}">
                <a16:creationId xmlns:a16="http://schemas.microsoft.com/office/drawing/2014/main" id="{8BE54A1F-A80B-45A5-A2A0-C34C50D51304}"/>
              </a:ext>
            </a:extLst>
          </p:cNvPr>
          <p:cNvGrpSpPr/>
          <p:nvPr/>
        </p:nvGrpSpPr>
        <p:grpSpPr>
          <a:xfrm>
            <a:off x="6006172" y="4212266"/>
            <a:ext cx="6732795" cy="655717"/>
            <a:chOff x="5137489" y="4670722"/>
            <a:chExt cx="6732796" cy="655717"/>
          </a:xfrm>
        </p:grpSpPr>
        <p:pic>
          <p:nvPicPr>
            <p:cNvPr id="22" name="Picture 21">
              <a:hlinkClick r:id="rId9" action="ppaction://hlinkfile"/>
              <a:extLst>
                <a:ext uri="{FF2B5EF4-FFF2-40B4-BE49-F238E27FC236}">
                  <a16:creationId xmlns:a16="http://schemas.microsoft.com/office/drawing/2014/main" id="{B5515DD9-158D-4D3B-8148-3333C00AA85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137489" y="4670722"/>
              <a:ext cx="457200" cy="457200"/>
            </a:xfrm>
            <a:prstGeom prst="rect">
              <a:avLst/>
            </a:prstGeom>
          </p:spPr>
        </p:pic>
        <p:sp>
          <p:nvSpPr>
            <p:cNvPr id="23" name="Subtitle 2">
              <a:extLst>
                <a:ext uri="{FF2B5EF4-FFF2-40B4-BE49-F238E27FC236}">
                  <a16:creationId xmlns:a16="http://schemas.microsoft.com/office/drawing/2014/main" id="{F7699952-FE73-4459-A921-28C1C421DE7F}"/>
                </a:ext>
              </a:extLst>
            </p:cNvPr>
            <p:cNvSpPr txBox="1">
              <a:spLocks/>
            </p:cNvSpPr>
            <p:nvPr/>
          </p:nvSpPr>
          <p:spPr>
            <a:xfrm>
              <a:off x="5728592" y="4957105"/>
              <a:ext cx="6141693" cy="369334"/>
            </a:xfrm>
            <a:prstGeom prst="rect">
              <a:avLst/>
            </a:prstGeom>
          </p:spPr>
          <p:txBody>
            <a:bodyPr vert="horz" wrap="square" lIns="91440" tIns="45721" rIns="91440" bIns="45721"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384"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Open Sans Light" panose="020B0306030504020204" pitchFamily="34" charset="0"/>
                  <a:cs typeface="Open Sans Light" panose="020B0306030504020204" pitchFamily="34" charset="0"/>
                </a:rPr>
                <a:t>Bit.ly/SensorsCouncilYouTube</a:t>
              </a:r>
            </a:p>
          </p:txBody>
        </p:sp>
        <p:sp>
          <p:nvSpPr>
            <p:cNvPr id="24" name="Subtitle 2">
              <a:extLst>
                <a:ext uri="{FF2B5EF4-FFF2-40B4-BE49-F238E27FC236}">
                  <a16:creationId xmlns:a16="http://schemas.microsoft.com/office/drawing/2014/main" id="{089DCC28-3E61-4B46-8049-AC150A7DF66E}"/>
                </a:ext>
              </a:extLst>
            </p:cNvPr>
            <p:cNvSpPr txBox="1">
              <a:spLocks/>
            </p:cNvSpPr>
            <p:nvPr/>
          </p:nvSpPr>
          <p:spPr>
            <a:xfrm>
              <a:off x="5728592" y="4674019"/>
              <a:ext cx="2063195" cy="341762"/>
            </a:xfrm>
            <a:prstGeom prst="rect">
              <a:avLst/>
            </a:prstGeom>
          </p:spPr>
          <p:txBody>
            <a:bodyPr vert="horz" wrap="square" lIns="91440" tIns="45721" rIns="91440" bIns="45721"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384"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1801" b="1" i="0" u="none" strike="noStrike" kern="1200" cap="none" spc="0" normalizeH="0" baseline="0" noProof="0" dirty="0">
                  <a:ln>
                    <a:noFill/>
                  </a:ln>
                  <a:solidFill>
                    <a:prstClr val="black"/>
                  </a:solidFill>
                  <a:effectLst/>
                  <a:uLnTx/>
                  <a:uFillTx/>
                  <a:latin typeface="Calibri Light" panose="020F0302020204030204"/>
                  <a:ea typeface="Open Sans" panose="020B0606030504020204" pitchFamily="34" charset="0"/>
                  <a:cs typeface="Open Sans" panose="020B0606030504020204" pitchFamily="34" charset="0"/>
                </a:rPr>
                <a:t>YouTube</a:t>
              </a:r>
            </a:p>
          </p:txBody>
        </p:sp>
      </p:grpSp>
      <p:cxnSp>
        <p:nvCxnSpPr>
          <p:cNvPr id="25" name="Straight Connector 24">
            <a:extLst>
              <a:ext uri="{FF2B5EF4-FFF2-40B4-BE49-F238E27FC236}">
                <a16:creationId xmlns:a16="http://schemas.microsoft.com/office/drawing/2014/main" id="{82E6CA15-AACB-47CC-BB87-2A4DE3226ACB}"/>
              </a:ext>
            </a:extLst>
          </p:cNvPr>
          <p:cNvCxnSpPr/>
          <p:nvPr/>
        </p:nvCxnSpPr>
        <p:spPr>
          <a:xfrm>
            <a:off x="5313680" y="1265168"/>
            <a:ext cx="0" cy="4300667"/>
          </a:xfrm>
          <a:prstGeom prst="line">
            <a:avLst/>
          </a:prstGeom>
          <a:ln>
            <a:solidFill>
              <a:srgbClr val="076324"/>
            </a:solidFill>
          </a:ln>
        </p:spPr>
        <p:style>
          <a:lnRef idx="1">
            <a:schemeClr val="accent1"/>
          </a:lnRef>
          <a:fillRef idx="0">
            <a:schemeClr val="accent1"/>
          </a:fillRef>
          <a:effectRef idx="0">
            <a:schemeClr val="accent1"/>
          </a:effectRef>
          <a:fontRef idx="minor">
            <a:schemeClr val="tx1"/>
          </a:fontRef>
        </p:style>
      </p:cxnSp>
      <p:pic>
        <p:nvPicPr>
          <p:cNvPr id="3" name="Graphic 2" descr="Document">
            <a:extLst>
              <a:ext uri="{FF2B5EF4-FFF2-40B4-BE49-F238E27FC236}">
                <a16:creationId xmlns:a16="http://schemas.microsoft.com/office/drawing/2014/main" id="{98221FEF-9A1F-41C2-A947-24FCDA7D58A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006169" y="5133201"/>
            <a:ext cx="457198" cy="457198"/>
          </a:xfrm>
          <a:prstGeom prst="rect">
            <a:avLst/>
          </a:prstGeom>
        </p:spPr>
      </p:pic>
      <p:sp>
        <p:nvSpPr>
          <p:cNvPr id="26" name="Subtitle 2">
            <a:extLst>
              <a:ext uri="{FF2B5EF4-FFF2-40B4-BE49-F238E27FC236}">
                <a16:creationId xmlns:a16="http://schemas.microsoft.com/office/drawing/2014/main" id="{22AFBD03-0D2F-460F-82FE-8374338711A0}"/>
              </a:ext>
            </a:extLst>
          </p:cNvPr>
          <p:cNvSpPr txBox="1">
            <a:spLocks/>
          </p:cNvSpPr>
          <p:nvPr/>
        </p:nvSpPr>
        <p:spPr>
          <a:xfrm>
            <a:off x="6597273" y="5399469"/>
            <a:ext cx="6141692" cy="369334"/>
          </a:xfrm>
          <a:prstGeom prst="rect">
            <a:avLst/>
          </a:prstGeom>
        </p:spPr>
        <p:txBody>
          <a:bodyPr vert="horz" wrap="square" lIns="91440" tIns="45721" rIns="91440" bIns="45721"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384"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Open Sans Light" panose="020B0306030504020204" pitchFamily="34" charset="0"/>
                <a:cs typeface="Open Sans Light" panose="020B0306030504020204" pitchFamily="34" charset="0"/>
              </a:rPr>
              <a:t>ieee-sensors.org/publicity-documents/</a:t>
            </a:r>
          </a:p>
        </p:txBody>
      </p:sp>
      <p:sp>
        <p:nvSpPr>
          <p:cNvPr id="27" name="Subtitle 2">
            <a:extLst>
              <a:ext uri="{FF2B5EF4-FFF2-40B4-BE49-F238E27FC236}">
                <a16:creationId xmlns:a16="http://schemas.microsoft.com/office/drawing/2014/main" id="{E7EF3C22-8740-47A4-8BC2-0F23F1C849A4}"/>
              </a:ext>
            </a:extLst>
          </p:cNvPr>
          <p:cNvSpPr txBox="1">
            <a:spLocks/>
          </p:cNvSpPr>
          <p:nvPr/>
        </p:nvSpPr>
        <p:spPr>
          <a:xfrm>
            <a:off x="6597275" y="5116379"/>
            <a:ext cx="2063195" cy="341762"/>
          </a:xfrm>
          <a:prstGeom prst="rect">
            <a:avLst/>
          </a:prstGeom>
        </p:spPr>
        <p:txBody>
          <a:bodyPr vert="horz" wrap="square" lIns="91440" tIns="45721" rIns="91440" bIns="45721"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384"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1801" b="1" i="0" u="none" strike="noStrike" kern="1200" cap="none" spc="0" normalizeH="0" baseline="0" noProof="0" dirty="0">
                <a:ln>
                  <a:noFill/>
                </a:ln>
                <a:solidFill>
                  <a:prstClr val="black"/>
                </a:solidFill>
                <a:effectLst/>
                <a:uLnTx/>
                <a:uFillTx/>
                <a:latin typeface="Calibri Light" panose="020F0302020204030204"/>
                <a:ea typeface="Open Sans" panose="020B0606030504020204" pitchFamily="34" charset="0"/>
                <a:cs typeface="Open Sans" panose="020B0606030504020204" pitchFamily="34" charset="0"/>
              </a:rPr>
              <a:t>Publicity Resources</a:t>
            </a:r>
          </a:p>
        </p:txBody>
      </p:sp>
      <p:pic>
        <p:nvPicPr>
          <p:cNvPr id="28" name="Picture 27">
            <a:extLst>
              <a:ext uri="{FF2B5EF4-FFF2-40B4-BE49-F238E27FC236}">
                <a16:creationId xmlns:a16="http://schemas.microsoft.com/office/drawing/2014/main" id="{47C13D00-52A5-61A6-F685-482F57946DE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9637" y="3811458"/>
            <a:ext cx="1248663" cy="1248663"/>
          </a:xfrm>
          <a:prstGeom prst="rect">
            <a:avLst/>
          </a:prstGeom>
        </p:spPr>
      </p:pic>
      <p:grpSp>
        <p:nvGrpSpPr>
          <p:cNvPr id="37" name="Group 36">
            <a:extLst>
              <a:ext uri="{FF2B5EF4-FFF2-40B4-BE49-F238E27FC236}">
                <a16:creationId xmlns:a16="http://schemas.microsoft.com/office/drawing/2014/main" id="{D0C46050-9F02-0A0E-6547-CC1B3579E75C}"/>
              </a:ext>
            </a:extLst>
          </p:cNvPr>
          <p:cNvGrpSpPr/>
          <p:nvPr/>
        </p:nvGrpSpPr>
        <p:grpSpPr>
          <a:xfrm>
            <a:off x="6006164" y="2333660"/>
            <a:ext cx="2654310" cy="688669"/>
            <a:chOff x="6006164" y="2333660"/>
            <a:chExt cx="2654310" cy="688669"/>
          </a:xfrm>
        </p:grpSpPr>
        <p:sp>
          <p:nvSpPr>
            <p:cNvPr id="15" name="Subtitle 2">
              <a:extLst>
                <a:ext uri="{FF2B5EF4-FFF2-40B4-BE49-F238E27FC236}">
                  <a16:creationId xmlns:a16="http://schemas.microsoft.com/office/drawing/2014/main" id="{759EF3FD-51F8-40B6-AD18-4DD95F96C2EF}"/>
                </a:ext>
              </a:extLst>
            </p:cNvPr>
            <p:cNvSpPr txBox="1">
              <a:spLocks/>
            </p:cNvSpPr>
            <p:nvPr/>
          </p:nvSpPr>
          <p:spPr>
            <a:xfrm>
              <a:off x="6597275" y="2652995"/>
              <a:ext cx="2063191" cy="369334"/>
            </a:xfrm>
            <a:prstGeom prst="rect">
              <a:avLst/>
            </a:prstGeom>
          </p:spPr>
          <p:txBody>
            <a:bodyPr vert="horz" wrap="square" lIns="91440" tIns="45721" rIns="91440" bIns="45721"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384"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Open Sans Light" panose="020B0306030504020204" pitchFamily="34" charset="0"/>
                  <a:cs typeface="Open Sans Light" panose="020B0306030504020204" pitchFamily="34" charset="0"/>
                </a:rPr>
                <a:t>@SensorsCouncil</a:t>
              </a:r>
            </a:p>
          </p:txBody>
        </p:sp>
        <p:sp>
          <p:nvSpPr>
            <p:cNvPr id="16" name="Subtitle 2">
              <a:extLst>
                <a:ext uri="{FF2B5EF4-FFF2-40B4-BE49-F238E27FC236}">
                  <a16:creationId xmlns:a16="http://schemas.microsoft.com/office/drawing/2014/main" id="{9D92EEE6-E3D7-495D-96BB-896E89EE8629}"/>
                </a:ext>
              </a:extLst>
            </p:cNvPr>
            <p:cNvSpPr txBox="1">
              <a:spLocks/>
            </p:cNvSpPr>
            <p:nvPr/>
          </p:nvSpPr>
          <p:spPr>
            <a:xfrm>
              <a:off x="6597276" y="2333660"/>
              <a:ext cx="2063198" cy="341762"/>
            </a:xfrm>
            <a:prstGeom prst="rect">
              <a:avLst/>
            </a:prstGeom>
          </p:spPr>
          <p:txBody>
            <a:bodyPr vert="horz" wrap="square" lIns="91440" tIns="45721" rIns="91440" bIns="45721"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384"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1801" b="1" i="0" u="none" strike="noStrike" kern="1200" cap="none" spc="0" normalizeH="0" baseline="0" noProof="0" dirty="0">
                  <a:ln>
                    <a:noFill/>
                  </a:ln>
                  <a:solidFill>
                    <a:prstClr val="black"/>
                  </a:solidFill>
                  <a:effectLst/>
                  <a:uLnTx/>
                  <a:uFillTx/>
                  <a:latin typeface="Calibri Light" panose="020F0302020204030204"/>
                  <a:ea typeface="Open Sans" panose="020B0606030504020204" pitchFamily="34" charset="0"/>
                  <a:cs typeface="Open Sans" panose="020B0606030504020204" pitchFamily="34" charset="0"/>
                </a:rPr>
                <a:t>X (Twitter)</a:t>
              </a:r>
            </a:p>
          </p:txBody>
        </p:sp>
        <p:grpSp>
          <p:nvGrpSpPr>
            <p:cNvPr id="36" name="Group 35">
              <a:extLst>
                <a:ext uri="{FF2B5EF4-FFF2-40B4-BE49-F238E27FC236}">
                  <a16:creationId xmlns:a16="http://schemas.microsoft.com/office/drawing/2014/main" id="{7F65C995-DFA2-BC09-41B6-55F3CF080657}"/>
                </a:ext>
              </a:extLst>
            </p:cNvPr>
            <p:cNvGrpSpPr/>
            <p:nvPr/>
          </p:nvGrpSpPr>
          <p:grpSpPr>
            <a:xfrm>
              <a:off x="6006164" y="2390631"/>
              <a:ext cx="461176" cy="457200"/>
              <a:chOff x="6006164" y="2390631"/>
              <a:chExt cx="461176" cy="457200"/>
            </a:xfrm>
          </p:grpSpPr>
          <p:sp>
            <p:nvSpPr>
              <p:cNvPr id="29" name="Oval 28">
                <a:extLst>
                  <a:ext uri="{FF2B5EF4-FFF2-40B4-BE49-F238E27FC236}">
                    <a16:creationId xmlns:a16="http://schemas.microsoft.com/office/drawing/2014/main" id="{DA2BCF72-4BB0-16F0-8951-38685DC39E99}"/>
                  </a:ext>
                </a:extLst>
              </p:cNvPr>
              <p:cNvSpPr/>
              <p:nvPr/>
            </p:nvSpPr>
            <p:spPr>
              <a:xfrm>
                <a:off x="6006164" y="2390631"/>
                <a:ext cx="457200" cy="457200"/>
              </a:xfrm>
              <a:prstGeom prst="ellipse">
                <a:avLst/>
              </a:prstGeom>
              <a:solidFill>
                <a:srgbClr val="015E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2D1B4B21-72F2-23BC-578A-39E28870ABB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10144" y="2465623"/>
                <a:ext cx="457196" cy="284574"/>
              </a:xfrm>
              <a:prstGeom prst="rect">
                <a:avLst/>
              </a:prstGeom>
            </p:spPr>
          </p:pic>
        </p:grpSp>
      </p:grpSp>
    </p:spTree>
    <p:extLst>
      <p:ext uri="{BB962C8B-B14F-4D97-AF65-F5344CB8AC3E}">
        <p14:creationId xmlns:p14="http://schemas.microsoft.com/office/powerpoint/2010/main" val="1650993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67088-12FA-47AC-A167-F32EC1A7C762}"/>
              </a:ext>
            </a:extLst>
          </p:cNvPr>
          <p:cNvSpPr>
            <a:spLocks noGrp="1"/>
          </p:cNvSpPr>
          <p:nvPr>
            <p:ph type="title"/>
          </p:nvPr>
        </p:nvSpPr>
        <p:spPr>
          <a:xfrm>
            <a:off x="838202" y="345385"/>
            <a:ext cx="9576662" cy="708165"/>
          </a:xfrm>
        </p:spPr>
        <p:txBody>
          <a:bodyPr/>
          <a:lstStyle/>
          <a:p>
            <a:r>
              <a:rPr lang="en-US" dirty="0"/>
              <a:t>Executive Committee</a:t>
            </a:r>
          </a:p>
        </p:txBody>
      </p:sp>
      <p:sp>
        <p:nvSpPr>
          <p:cNvPr id="8" name="Content Placeholder 2">
            <a:extLst>
              <a:ext uri="{FF2B5EF4-FFF2-40B4-BE49-F238E27FC236}">
                <a16:creationId xmlns:a16="http://schemas.microsoft.com/office/drawing/2014/main" id="{1C2610B8-A235-45AA-B432-125C17FA7160}"/>
              </a:ext>
            </a:extLst>
          </p:cNvPr>
          <p:cNvSpPr txBox="1">
            <a:spLocks/>
          </p:cNvSpPr>
          <p:nvPr/>
        </p:nvSpPr>
        <p:spPr>
          <a:xfrm>
            <a:off x="786313" y="4333795"/>
            <a:ext cx="11684548" cy="1227438"/>
          </a:xfrm>
          <a:prstGeom prst="rect">
            <a:avLst/>
          </a:prstGeom>
        </p:spPr>
        <p:txBody>
          <a:bodyPr vert="horz" wrap="square" lIns="0" tIns="45721" rIns="0" bIns="45721" numCol="4" rtlCol="0" anchor="t" anchorCtr="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601"/>
              </a:spcBef>
              <a:buNone/>
            </a:pPr>
            <a:r>
              <a:rPr lang="en-US" sz="1801" dirty="0">
                <a:solidFill>
                  <a:srgbClr val="0073A5"/>
                </a:solidFill>
                <a:latin typeface="+mj-lt"/>
              </a:rPr>
              <a:t>Past President</a:t>
            </a:r>
            <a:br>
              <a:rPr lang="en-US" sz="1801" b="1" dirty="0">
                <a:latin typeface="+mj-lt"/>
              </a:rPr>
            </a:br>
            <a:r>
              <a:rPr lang="en-US" sz="1801" dirty="0">
                <a:latin typeface="+mj-lt"/>
              </a:rPr>
              <a:t>Ravinder Dahiya</a:t>
            </a:r>
          </a:p>
          <a:p>
            <a:pPr marL="0" indent="0">
              <a:spcBef>
                <a:spcPts val="601"/>
              </a:spcBef>
              <a:buNone/>
            </a:pPr>
            <a:r>
              <a:rPr lang="en-US" sz="1801" dirty="0">
                <a:solidFill>
                  <a:srgbClr val="0073A5"/>
                </a:solidFill>
                <a:latin typeface="+mj-lt"/>
              </a:rPr>
              <a:t>Past </a:t>
            </a:r>
            <a:r>
              <a:rPr lang="en-US" sz="1801" dirty="0" err="1">
                <a:solidFill>
                  <a:srgbClr val="0073A5"/>
                </a:solidFill>
                <a:latin typeface="+mj-lt"/>
              </a:rPr>
              <a:t>Past</a:t>
            </a:r>
            <a:r>
              <a:rPr lang="en-US" sz="1801" dirty="0">
                <a:solidFill>
                  <a:srgbClr val="0073A5"/>
                </a:solidFill>
                <a:latin typeface="+mj-lt"/>
              </a:rPr>
              <a:t> President</a:t>
            </a:r>
            <a:br>
              <a:rPr lang="en-US" sz="1801" dirty="0">
                <a:solidFill>
                  <a:srgbClr val="32316A"/>
                </a:solidFill>
                <a:latin typeface="+mj-lt"/>
              </a:rPr>
            </a:br>
            <a:r>
              <a:rPr lang="en-US" sz="1801" dirty="0">
                <a:solidFill>
                  <a:srgbClr val="32316A"/>
                </a:solidFill>
                <a:latin typeface="+mj-lt"/>
              </a:rPr>
              <a:t>Andrei </a:t>
            </a:r>
            <a:r>
              <a:rPr lang="en-US" sz="1801" dirty="0" err="1">
                <a:solidFill>
                  <a:srgbClr val="32316A"/>
                </a:solidFill>
                <a:latin typeface="+mj-lt"/>
              </a:rPr>
              <a:t>Shkel</a:t>
            </a:r>
            <a:br>
              <a:rPr lang="en-US" sz="1801" dirty="0">
                <a:solidFill>
                  <a:srgbClr val="0073A5"/>
                </a:solidFill>
                <a:latin typeface="+mj-lt"/>
              </a:rPr>
            </a:br>
            <a:endParaRPr lang="en-US" sz="1801" dirty="0">
              <a:solidFill>
                <a:srgbClr val="0073A5"/>
              </a:solidFill>
              <a:latin typeface="+mj-lt"/>
            </a:endParaRPr>
          </a:p>
          <a:p>
            <a:pPr marL="0" indent="0">
              <a:spcBef>
                <a:spcPts val="601"/>
              </a:spcBef>
              <a:buNone/>
            </a:pPr>
            <a:endParaRPr lang="en-US" sz="1801" dirty="0">
              <a:solidFill>
                <a:srgbClr val="0073A5"/>
              </a:solidFill>
              <a:latin typeface="+mj-lt"/>
            </a:endParaRPr>
          </a:p>
          <a:p>
            <a:pPr marL="0" indent="0">
              <a:spcBef>
                <a:spcPts val="601"/>
              </a:spcBef>
              <a:buNone/>
            </a:pPr>
            <a:endParaRPr lang="en-US" sz="1801" dirty="0">
              <a:solidFill>
                <a:srgbClr val="0073A5"/>
              </a:solidFill>
              <a:latin typeface="+mj-lt"/>
            </a:endParaRPr>
          </a:p>
          <a:p>
            <a:pPr marL="0" indent="0">
              <a:spcBef>
                <a:spcPts val="601"/>
              </a:spcBef>
              <a:buNone/>
            </a:pPr>
            <a:r>
              <a:rPr lang="en-US" sz="1801" dirty="0">
                <a:solidFill>
                  <a:srgbClr val="0073A5"/>
                </a:solidFill>
                <a:latin typeface="+mj-lt"/>
              </a:rPr>
              <a:t>VP Finances </a:t>
            </a:r>
            <a:br>
              <a:rPr lang="en-US" sz="1801" dirty="0">
                <a:solidFill>
                  <a:srgbClr val="32316A"/>
                </a:solidFill>
                <a:latin typeface="+mj-lt"/>
              </a:rPr>
            </a:br>
            <a:r>
              <a:rPr lang="en-US" sz="1801" dirty="0">
                <a:latin typeface="+mj-lt"/>
              </a:rPr>
              <a:t>Srinivas </a:t>
            </a:r>
            <a:r>
              <a:rPr lang="en-US" sz="1801" dirty="0" err="1">
                <a:latin typeface="+mj-lt"/>
              </a:rPr>
              <a:t>Tadigadapa</a:t>
            </a:r>
            <a:endParaRPr lang="en-US" sz="1801" dirty="0">
              <a:solidFill>
                <a:srgbClr val="32316A"/>
              </a:solidFill>
              <a:latin typeface="+mj-lt"/>
            </a:endParaRPr>
          </a:p>
          <a:p>
            <a:pPr marL="0" indent="0">
              <a:spcBef>
                <a:spcPts val="601"/>
              </a:spcBef>
              <a:buNone/>
            </a:pPr>
            <a:r>
              <a:rPr lang="en-US" sz="1801" dirty="0">
                <a:solidFill>
                  <a:srgbClr val="0073A5"/>
                </a:solidFill>
                <a:latin typeface="+mj-lt"/>
              </a:rPr>
              <a:t>VP Publications</a:t>
            </a:r>
            <a:br>
              <a:rPr lang="en-US" sz="1801" dirty="0">
                <a:solidFill>
                  <a:srgbClr val="32316A"/>
                </a:solidFill>
                <a:latin typeface="+mj-lt"/>
              </a:rPr>
            </a:br>
            <a:r>
              <a:rPr lang="en-US" sz="1801" dirty="0">
                <a:solidFill>
                  <a:srgbClr val="404040"/>
                </a:solidFill>
                <a:latin typeface="+mj-lt"/>
              </a:rPr>
              <a:t>Sandro Carrara</a:t>
            </a:r>
          </a:p>
          <a:p>
            <a:pPr marL="0" indent="0">
              <a:spcBef>
                <a:spcPts val="601"/>
              </a:spcBef>
              <a:buNone/>
            </a:pPr>
            <a:endParaRPr lang="en-US" sz="1801" dirty="0">
              <a:solidFill>
                <a:srgbClr val="404040"/>
              </a:solidFill>
              <a:latin typeface="+mj-lt"/>
            </a:endParaRPr>
          </a:p>
          <a:p>
            <a:pPr marL="0" indent="0">
              <a:spcBef>
                <a:spcPts val="601"/>
              </a:spcBef>
              <a:buNone/>
            </a:pPr>
            <a:endParaRPr lang="en-US" sz="1801" dirty="0">
              <a:solidFill>
                <a:srgbClr val="0073A5"/>
              </a:solidFill>
              <a:latin typeface="+mj-lt"/>
            </a:endParaRPr>
          </a:p>
          <a:p>
            <a:pPr marL="0" indent="0">
              <a:spcBef>
                <a:spcPts val="601"/>
              </a:spcBef>
              <a:buNone/>
            </a:pPr>
            <a:endParaRPr lang="en-US" sz="1801" dirty="0">
              <a:solidFill>
                <a:srgbClr val="0073A5"/>
              </a:solidFill>
              <a:latin typeface="+mj-lt"/>
            </a:endParaRPr>
          </a:p>
          <a:p>
            <a:pPr marL="0" indent="0">
              <a:spcBef>
                <a:spcPts val="601"/>
              </a:spcBef>
              <a:buNone/>
            </a:pPr>
            <a:r>
              <a:rPr lang="en-US" sz="1801" dirty="0">
                <a:solidFill>
                  <a:srgbClr val="0073A5"/>
                </a:solidFill>
                <a:latin typeface="+mj-lt"/>
              </a:rPr>
              <a:t>VP Technical Operations</a:t>
            </a:r>
            <a:br>
              <a:rPr lang="en-US" sz="1801" dirty="0">
                <a:solidFill>
                  <a:srgbClr val="32316A"/>
                </a:solidFill>
                <a:latin typeface="+mj-lt"/>
              </a:rPr>
            </a:br>
            <a:r>
              <a:rPr lang="en-US" sz="1801" dirty="0" err="1">
                <a:solidFill>
                  <a:srgbClr val="404040"/>
                </a:solidFill>
                <a:latin typeface="+mj-lt"/>
              </a:rPr>
              <a:t>Thilo</a:t>
            </a:r>
            <a:r>
              <a:rPr lang="en-US" sz="1801" dirty="0">
                <a:solidFill>
                  <a:srgbClr val="404040"/>
                </a:solidFill>
                <a:latin typeface="+mj-lt"/>
              </a:rPr>
              <a:t> Sauter</a:t>
            </a:r>
            <a:endParaRPr lang="en-US" sz="1801" dirty="0">
              <a:latin typeface="+mj-lt"/>
            </a:endParaRPr>
          </a:p>
          <a:p>
            <a:pPr marL="0" indent="0">
              <a:spcBef>
                <a:spcPts val="601"/>
              </a:spcBef>
              <a:buNone/>
            </a:pPr>
            <a:r>
              <a:rPr lang="en-US" sz="1801" dirty="0">
                <a:solidFill>
                  <a:srgbClr val="0073A5"/>
                </a:solidFill>
                <a:latin typeface="+mj-lt"/>
              </a:rPr>
              <a:t>VP Conferences                            </a:t>
            </a:r>
            <a:br>
              <a:rPr lang="en-US" sz="1801" dirty="0">
                <a:solidFill>
                  <a:srgbClr val="404040"/>
                </a:solidFill>
                <a:latin typeface="+mj-lt"/>
              </a:rPr>
            </a:br>
            <a:r>
              <a:rPr lang="en-US" sz="1801" dirty="0">
                <a:solidFill>
                  <a:srgbClr val="404040"/>
                </a:solidFill>
                <a:latin typeface="+mj-lt"/>
              </a:rPr>
              <a:t>Rolland Vida</a:t>
            </a:r>
          </a:p>
          <a:p>
            <a:pPr marL="0" indent="0">
              <a:spcBef>
                <a:spcPts val="601"/>
              </a:spcBef>
              <a:buNone/>
            </a:pPr>
            <a:endParaRPr lang="en-US" sz="1801" dirty="0">
              <a:solidFill>
                <a:srgbClr val="0073A5"/>
              </a:solidFill>
              <a:latin typeface="+mj-lt"/>
            </a:endParaRPr>
          </a:p>
          <a:p>
            <a:pPr marL="0" indent="0">
              <a:spcBef>
                <a:spcPts val="601"/>
              </a:spcBef>
              <a:buNone/>
            </a:pPr>
            <a:endParaRPr lang="en-US" sz="1801" dirty="0">
              <a:solidFill>
                <a:srgbClr val="0073A5"/>
              </a:solidFill>
              <a:latin typeface="+mj-lt"/>
            </a:endParaRPr>
          </a:p>
          <a:p>
            <a:pPr marL="0" indent="0">
              <a:spcBef>
                <a:spcPts val="601"/>
              </a:spcBef>
              <a:buNone/>
            </a:pPr>
            <a:endParaRPr lang="en-US" sz="1801" dirty="0">
              <a:solidFill>
                <a:srgbClr val="0073A5"/>
              </a:solidFill>
              <a:latin typeface="+mj-lt"/>
            </a:endParaRPr>
          </a:p>
          <a:p>
            <a:pPr marL="0" indent="0">
              <a:spcBef>
                <a:spcPts val="601"/>
              </a:spcBef>
              <a:buNone/>
            </a:pPr>
            <a:r>
              <a:rPr lang="en-US" sz="1801" dirty="0">
                <a:solidFill>
                  <a:srgbClr val="0073A5"/>
                </a:solidFill>
                <a:latin typeface="+mj-lt"/>
              </a:rPr>
              <a:t>VP Educational Activities</a:t>
            </a:r>
            <a:br>
              <a:rPr lang="en-US" sz="1801" dirty="0">
                <a:solidFill>
                  <a:srgbClr val="0073A5"/>
                </a:solidFill>
                <a:latin typeface="+mj-lt"/>
              </a:rPr>
            </a:br>
            <a:r>
              <a:rPr lang="en-US" sz="1801" dirty="0">
                <a:solidFill>
                  <a:srgbClr val="404040"/>
                </a:solidFill>
                <a:latin typeface="+mj-lt"/>
              </a:rPr>
              <a:t>Krikor </a:t>
            </a:r>
            <a:r>
              <a:rPr lang="en-US" sz="1801" dirty="0" err="1">
                <a:solidFill>
                  <a:srgbClr val="404040"/>
                </a:solidFill>
                <a:latin typeface="+mj-lt"/>
              </a:rPr>
              <a:t>Ozanyan</a:t>
            </a:r>
            <a:endParaRPr lang="en-US" sz="1801" dirty="0">
              <a:solidFill>
                <a:srgbClr val="404040"/>
              </a:solidFill>
              <a:latin typeface="+mj-lt"/>
            </a:endParaRPr>
          </a:p>
          <a:p>
            <a:pPr marL="0" indent="0">
              <a:spcBef>
                <a:spcPts val="601"/>
              </a:spcBef>
              <a:buNone/>
            </a:pPr>
            <a:r>
              <a:rPr lang="en-US" sz="1801" dirty="0">
                <a:solidFill>
                  <a:srgbClr val="0073A5"/>
                </a:solidFill>
                <a:latin typeface="+mj-lt"/>
              </a:rPr>
              <a:t>Secretary - Treasurer</a:t>
            </a:r>
          </a:p>
          <a:p>
            <a:pPr marL="0" indent="0">
              <a:spcBef>
                <a:spcPts val="601"/>
              </a:spcBef>
              <a:buNone/>
            </a:pPr>
            <a:r>
              <a:rPr lang="en-US" sz="1801" dirty="0" err="1">
                <a:latin typeface="+mj-lt"/>
              </a:rPr>
              <a:t>Chonggang</a:t>
            </a:r>
            <a:r>
              <a:rPr lang="en-US" sz="1801" dirty="0">
                <a:latin typeface="+mj-lt"/>
              </a:rPr>
              <a:t> Wang</a:t>
            </a:r>
          </a:p>
          <a:p>
            <a:pPr marL="0" indent="0">
              <a:spcBef>
                <a:spcPts val="601"/>
              </a:spcBef>
              <a:buNone/>
            </a:pPr>
            <a:endParaRPr lang="en-US" sz="1801" dirty="0">
              <a:latin typeface="+mj-lt"/>
            </a:endParaRPr>
          </a:p>
          <a:p>
            <a:pPr marL="0" indent="0">
              <a:spcBef>
                <a:spcPts val="601"/>
              </a:spcBef>
              <a:buNone/>
            </a:pPr>
            <a:endParaRPr lang="en-US" sz="1801" dirty="0">
              <a:latin typeface="+mj-lt"/>
            </a:endParaRPr>
          </a:p>
        </p:txBody>
      </p:sp>
      <p:sp>
        <p:nvSpPr>
          <p:cNvPr id="10" name="Content Placeholder 2">
            <a:extLst>
              <a:ext uri="{FF2B5EF4-FFF2-40B4-BE49-F238E27FC236}">
                <a16:creationId xmlns:a16="http://schemas.microsoft.com/office/drawing/2014/main" id="{FBEADF51-AB2C-44FA-9AE3-A769DBF694FC}"/>
              </a:ext>
            </a:extLst>
          </p:cNvPr>
          <p:cNvSpPr txBox="1">
            <a:spLocks/>
          </p:cNvSpPr>
          <p:nvPr/>
        </p:nvSpPr>
        <p:spPr>
          <a:xfrm>
            <a:off x="6474354" y="-28991"/>
            <a:ext cx="3285964" cy="1831270"/>
          </a:xfrm>
          <a:prstGeom prst="rect">
            <a:avLst/>
          </a:prstGeom>
        </p:spPr>
        <p:txBody>
          <a:bodyPr vert="horz" wrap="square" lIns="0" tIns="45721" rIns="0" bIns="45721" numCol="1" rtlCol="0" anchor="ctr" anchorCtr="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601"/>
              </a:spcBef>
              <a:buNone/>
            </a:pPr>
            <a:endParaRPr lang="en-US" sz="1801" dirty="0">
              <a:latin typeface="+mj-lt"/>
            </a:endParaRPr>
          </a:p>
        </p:txBody>
      </p:sp>
      <p:sp>
        <p:nvSpPr>
          <p:cNvPr id="12" name="Content Placeholder 2">
            <a:extLst>
              <a:ext uri="{FF2B5EF4-FFF2-40B4-BE49-F238E27FC236}">
                <a16:creationId xmlns:a16="http://schemas.microsoft.com/office/drawing/2014/main" id="{DE01872A-D311-4BD9-A310-B60C7C0668DD}"/>
              </a:ext>
            </a:extLst>
          </p:cNvPr>
          <p:cNvSpPr txBox="1">
            <a:spLocks/>
          </p:cNvSpPr>
          <p:nvPr/>
        </p:nvSpPr>
        <p:spPr>
          <a:xfrm>
            <a:off x="2470350" y="2688263"/>
            <a:ext cx="2994948" cy="830999"/>
          </a:xfrm>
          <a:prstGeom prst="rect">
            <a:avLst/>
          </a:prstGeom>
        </p:spPr>
        <p:txBody>
          <a:bodyPr vert="horz" wrap="square" lIns="0" tIns="45721" rIns="0" bIns="45721" numCol="1" rtlCol="0" anchor="ctr" anchorCtr="0">
            <a:sp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601"/>
              </a:spcBef>
              <a:buNone/>
            </a:pPr>
            <a:r>
              <a:rPr lang="en-US" sz="2400" dirty="0">
                <a:solidFill>
                  <a:srgbClr val="0073A5"/>
                </a:solidFill>
                <a:latin typeface="+mj-lt"/>
              </a:rPr>
              <a:t>President</a:t>
            </a:r>
            <a:br>
              <a:rPr lang="en-US" sz="2400" b="1" dirty="0">
                <a:latin typeface="+mj-lt"/>
              </a:rPr>
            </a:br>
            <a:r>
              <a:rPr lang="en-US" sz="2400" dirty="0">
                <a:latin typeface="+mj-lt"/>
              </a:rPr>
              <a:t>Deepak </a:t>
            </a:r>
            <a:r>
              <a:rPr lang="en-US" sz="2400" dirty="0" err="1">
                <a:latin typeface="+mj-lt"/>
              </a:rPr>
              <a:t>Uttamchandani</a:t>
            </a:r>
            <a:endParaRPr lang="en-US" sz="1801" dirty="0">
              <a:latin typeface="+mj-lt"/>
            </a:endParaRPr>
          </a:p>
        </p:txBody>
      </p:sp>
      <p:sp>
        <p:nvSpPr>
          <p:cNvPr id="13" name="Content Placeholder 2">
            <a:extLst>
              <a:ext uri="{FF2B5EF4-FFF2-40B4-BE49-F238E27FC236}">
                <a16:creationId xmlns:a16="http://schemas.microsoft.com/office/drawing/2014/main" id="{93DD1D95-AD39-4B69-B48A-8D35AB318CD9}"/>
              </a:ext>
            </a:extLst>
          </p:cNvPr>
          <p:cNvSpPr txBox="1">
            <a:spLocks/>
          </p:cNvSpPr>
          <p:nvPr/>
        </p:nvSpPr>
        <p:spPr>
          <a:xfrm>
            <a:off x="7485496" y="2881143"/>
            <a:ext cx="3090376" cy="738794"/>
          </a:xfrm>
          <a:prstGeom prst="rect">
            <a:avLst/>
          </a:prstGeom>
        </p:spPr>
        <p:txBody>
          <a:bodyPr vert="horz" wrap="square" lIns="0" tIns="45721" rIns="0" bIns="45721" numCol="1" rtlCol="0" anchor="ctr" anchorCtr="0">
            <a:sp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914384">
              <a:spcBef>
                <a:spcPts val="601"/>
              </a:spcBef>
              <a:buClrTx/>
              <a:buSzTx/>
              <a:buNone/>
              <a:defRPr/>
            </a:pPr>
            <a:br>
              <a:rPr lang="en-US" sz="2400" b="1" dirty="0">
                <a:solidFill>
                  <a:prstClr val="black"/>
                </a:solidFill>
                <a:latin typeface="Calibri Light" panose="020F0302020204030204"/>
              </a:rPr>
            </a:br>
            <a:endParaRPr lang="en-US" sz="1801" dirty="0">
              <a:solidFill>
                <a:prstClr val="black"/>
              </a:solidFill>
              <a:latin typeface="Calibri Light" panose="020F0302020204030204"/>
            </a:endParaRPr>
          </a:p>
        </p:txBody>
      </p:sp>
      <p:cxnSp>
        <p:nvCxnSpPr>
          <p:cNvPr id="6" name="Straight Connector 5">
            <a:extLst>
              <a:ext uri="{FF2B5EF4-FFF2-40B4-BE49-F238E27FC236}">
                <a16:creationId xmlns:a16="http://schemas.microsoft.com/office/drawing/2014/main" id="{FC7305AC-1A3E-4398-993C-575FCF33DD88}"/>
              </a:ext>
            </a:extLst>
          </p:cNvPr>
          <p:cNvCxnSpPr/>
          <p:nvPr/>
        </p:nvCxnSpPr>
        <p:spPr>
          <a:xfrm>
            <a:off x="677335" y="4166888"/>
            <a:ext cx="9087653" cy="0"/>
          </a:xfrm>
          <a:prstGeom prst="line">
            <a:avLst/>
          </a:prstGeom>
          <a:ln w="19050">
            <a:solidFill>
              <a:srgbClr val="076324"/>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313EE92-4137-B9C2-9BD9-E0690BC6B1E6}"/>
              </a:ext>
            </a:extLst>
          </p:cNvPr>
          <p:cNvPicPr>
            <a:picLocks noChangeAspect="1"/>
          </p:cNvPicPr>
          <p:nvPr/>
        </p:nvPicPr>
        <p:blipFill rotWithShape="1">
          <a:blip r:embed="rId2"/>
          <a:srcRect l="681" t="1733" r="3167" b="1453"/>
          <a:stretch/>
        </p:blipFill>
        <p:spPr>
          <a:xfrm>
            <a:off x="894499" y="1698787"/>
            <a:ext cx="1406870" cy="1764789"/>
          </a:xfrm>
          <a:prstGeom prst="rect">
            <a:avLst/>
          </a:prstGeom>
          <a:ln>
            <a:noFill/>
          </a:ln>
        </p:spPr>
      </p:pic>
      <p:sp>
        <p:nvSpPr>
          <p:cNvPr id="5" name="TextBox 4">
            <a:extLst>
              <a:ext uri="{FF2B5EF4-FFF2-40B4-BE49-F238E27FC236}">
                <a16:creationId xmlns:a16="http://schemas.microsoft.com/office/drawing/2014/main" id="{A22C3153-295B-36B8-3012-8B609A3304C1}"/>
              </a:ext>
            </a:extLst>
          </p:cNvPr>
          <p:cNvSpPr txBox="1"/>
          <p:nvPr/>
        </p:nvSpPr>
        <p:spPr>
          <a:xfrm>
            <a:off x="7408124" y="2688263"/>
            <a:ext cx="6235504" cy="830997"/>
          </a:xfrm>
          <a:prstGeom prst="rect">
            <a:avLst/>
          </a:prstGeom>
          <a:noFill/>
        </p:spPr>
        <p:txBody>
          <a:bodyPr wrap="square">
            <a:spAutoFit/>
          </a:bodyPr>
          <a:lstStyle/>
          <a:p>
            <a:r>
              <a:rPr lang="en-US" sz="2400" dirty="0">
                <a:solidFill>
                  <a:srgbClr val="0073A5"/>
                </a:solidFill>
                <a:latin typeface="+mj-lt"/>
              </a:rPr>
              <a:t>President-Elect</a:t>
            </a:r>
            <a:br>
              <a:rPr lang="en-US" sz="2400" dirty="0">
                <a:latin typeface="+mj-lt"/>
              </a:rPr>
            </a:br>
            <a:r>
              <a:rPr lang="en-US" sz="2400" dirty="0">
                <a:latin typeface="+mj-lt"/>
              </a:rPr>
              <a:t>Anil Roy</a:t>
            </a:r>
          </a:p>
        </p:txBody>
      </p:sp>
      <p:pic>
        <p:nvPicPr>
          <p:cNvPr id="7" name="Picture 6">
            <a:extLst>
              <a:ext uri="{FF2B5EF4-FFF2-40B4-BE49-F238E27FC236}">
                <a16:creationId xmlns:a16="http://schemas.microsoft.com/office/drawing/2014/main" id="{FA1DF0F6-F554-F5CA-A360-D112AE342752}"/>
              </a:ext>
            </a:extLst>
          </p:cNvPr>
          <p:cNvPicPr>
            <a:picLocks noChangeAspect="1"/>
          </p:cNvPicPr>
          <p:nvPr/>
        </p:nvPicPr>
        <p:blipFill rotWithShape="1">
          <a:blip r:embed="rId3"/>
          <a:srcRect t="2429" b="2429"/>
          <a:stretch/>
        </p:blipFill>
        <p:spPr>
          <a:xfrm>
            <a:off x="5925152" y="1614233"/>
            <a:ext cx="1406870" cy="1875826"/>
          </a:xfrm>
          <a:prstGeom prst="rect">
            <a:avLst/>
          </a:prstGeom>
        </p:spPr>
      </p:pic>
    </p:spTree>
    <p:extLst>
      <p:ext uri="{BB962C8B-B14F-4D97-AF65-F5344CB8AC3E}">
        <p14:creationId xmlns:p14="http://schemas.microsoft.com/office/powerpoint/2010/main" val="2977785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Meeting">
            <a:extLst>
              <a:ext uri="{FF2B5EF4-FFF2-40B4-BE49-F238E27FC236}">
                <a16:creationId xmlns:a16="http://schemas.microsoft.com/office/drawing/2014/main" id="{F0D5C40D-B6FD-4F4C-BC11-D8D0EE2C5C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824" y="2533664"/>
            <a:ext cx="664524" cy="664524"/>
          </a:xfrm>
          <a:prstGeom prst="rect">
            <a:avLst/>
          </a:prstGeom>
        </p:spPr>
      </p:pic>
      <p:pic>
        <p:nvPicPr>
          <p:cNvPr id="8" name="Graphic 7" descr="Pencil">
            <a:extLst>
              <a:ext uri="{FF2B5EF4-FFF2-40B4-BE49-F238E27FC236}">
                <a16:creationId xmlns:a16="http://schemas.microsoft.com/office/drawing/2014/main" id="{D75FE034-8A47-420C-8AFC-36DF7D7855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2824" y="3559381"/>
            <a:ext cx="555171" cy="555171"/>
          </a:xfrm>
          <a:prstGeom prst="rect">
            <a:avLst/>
          </a:prstGeom>
        </p:spPr>
      </p:pic>
      <p:pic>
        <p:nvPicPr>
          <p:cNvPr id="10" name="Graphic 9" descr="Head with gears">
            <a:extLst>
              <a:ext uri="{FF2B5EF4-FFF2-40B4-BE49-F238E27FC236}">
                <a16:creationId xmlns:a16="http://schemas.microsoft.com/office/drawing/2014/main" id="{BDFF2616-917D-4A5F-A582-E4B18950FE1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2356" y="4586464"/>
            <a:ext cx="555171" cy="555171"/>
          </a:xfrm>
          <a:prstGeom prst="rect">
            <a:avLst/>
          </a:prstGeom>
        </p:spPr>
      </p:pic>
      <p:pic>
        <p:nvPicPr>
          <p:cNvPr id="12" name="Graphic 11" descr="Ruler">
            <a:extLst>
              <a:ext uri="{FF2B5EF4-FFF2-40B4-BE49-F238E27FC236}">
                <a16:creationId xmlns:a16="http://schemas.microsoft.com/office/drawing/2014/main" id="{5576F332-4247-46BA-ACFE-0E5E3C50CAF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17293" y="2620732"/>
            <a:ext cx="562121" cy="562121"/>
          </a:xfrm>
          <a:prstGeom prst="rect">
            <a:avLst/>
          </a:prstGeom>
        </p:spPr>
      </p:pic>
      <p:pic>
        <p:nvPicPr>
          <p:cNvPr id="20" name="Graphic 19" descr="Lightbulb">
            <a:extLst>
              <a:ext uri="{FF2B5EF4-FFF2-40B4-BE49-F238E27FC236}">
                <a16:creationId xmlns:a16="http://schemas.microsoft.com/office/drawing/2014/main" id="{C2BA328F-EE77-48A3-8BB8-F1B310107F2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17290" y="3536949"/>
            <a:ext cx="594778" cy="594778"/>
          </a:xfrm>
          <a:prstGeom prst="rect">
            <a:avLst/>
          </a:prstGeom>
        </p:spPr>
      </p:pic>
      <p:pic>
        <p:nvPicPr>
          <p:cNvPr id="24" name="Graphic 23" descr="Handshake">
            <a:extLst>
              <a:ext uri="{FF2B5EF4-FFF2-40B4-BE49-F238E27FC236}">
                <a16:creationId xmlns:a16="http://schemas.microsoft.com/office/drawing/2014/main" id="{A759D39E-0277-4D16-9340-6CBA516161A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409995" y="4484061"/>
            <a:ext cx="776713" cy="776713"/>
          </a:xfrm>
          <a:prstGeom prst="rect">
            <a:avLst/>
          </a:prstGeom>
        </p:spPr>
      </p:pic>
      <p:sp>
        <p:nvSpPr>
          <p:cNvPr id="26" name="TextBox 25">
            <a:extLst>
              <a:ext uri="{FF2B5EF4-FFF2-40B4-BE49-F238E27FC236}">
                <a16:creationId xmlns:a16="http://schemas.microsoft.com/office/drawing/2014/main" id="{8D5903C3-D76B-48E1-B49C-C68CEEE7F264}"/>
              </a:ext>
            </a:extLst>
          </p:cNvPr>
          <p:cNvSpPr txBox="1"/>
          <p:nvPr/>
        </p:nvSpPr>
        <p:spPr>
          <a:xfrm>
            <a:off x="1984446" y="2666904"/>
            <a:ext cx="3133178" cy="461665"/>
          </a:xfrm>
          <a:prstGeom prst="rect">
            <a:avLst/>
          </a:prstGeom>
          <a:noFill/>
        </p:spPr>
        <p:txBody>
          <a:bodyPr wrap="square" rtlCol="0">
            <a:spAutoFit/>
          </a:bodyPr>
          <a:lstStyle/>
          <a:p>
            <a:r>
              <a:rPr lang="en-US" sz="2400" dirty="0">
                <a:latin typeface="+mj-lt"/>
              </a:rPr>
              <a:t>Conferences</a:t>
            </a:r>
          </a:p>
        </p:txBody>
      </p:sp>
      <p:sp>
        <p:nvSpPr>
          <p:cNvPr id="32" name="TextBox 31">
            <a:extLst>
              <a:ext uri="{FF2B5EF4-FFF2-40B4-BE49-F238E27FC236}">
                <a16:creationId xmlns:a16="http://schemas.microsoft.com/office/drawing/2014/main" id="{CC92B611-FB74-4607-B4EF-8C4F843731EF}"/>
              </a:ext>
            </a:extLst>
          </p:cNvPr>
          <p:cNvSpPr txBox="1"/>
          <p:nvPr/>
        </p:nvSpPr>
        <p:spPr>
          <a:xfrm>
            <a:off x="1984444" y="3558058"/>
            <a:ext cx="3416208" cy="461665"/>
          </a:xfrm>
          <a:prstGeom prst="rect">
            <a:avLst/>
          </a:prstGeom>
          <a:noFill/>
        </p:spPr>
        <p:txBody>
          <a:bodyPr wrap="square" rtlCol="0">
            <a:spAutoFit/>
          </a:bodyPr>
          <a:lstStyle/>
          <a:p>
            <a:r>
              <a:rPr lang="en-US" sz="2400" dirty="0">
                <a:latin typeface="+mj-lt"/>
              </a:rPr>
              <a:t>Publications</a:t>
            </a:r>
          </a:p>
        </p:txBody>
      </p:sp>
      <p:sp>
        <p:nvSpPr>
          <p:cNvPr id="34" name="TextBox 33">
            <a:extLst>
              <a:ext uri="{FF2B5EF4-FFF2-40B4-BE49-F238E27FC236}">
                <a16:creationId xmlns:a16="http://schemas.microsoft.com/office/drawing/2014/main" id="{8429FE49-E018-4013-BF8C-6B0F111C2816}"/>
              </a:ext>
            </a:extLst>
          </p:cNvPr>
          <p:cNvSpPr txBox="1"/>
          <p:nvPr/>
        </p:nvSpPr>
        <p:spPr>
          <a:xfrm>
            <a:off x="1978348" y="4611581"/>
            <a:ext cx="3607362" cy="461665"/>
          </a:xfrm>
          <a:prstGeom prst="rect">
            <a:avLst/>
          </a:prstGeom>
          <a:noFill/>
        </p:spPr>
        <p:txBody>
          <a:bodyPr wrap="square" rtlCol="0">
            <a:spAutoFit/>
          </a:bodyPr>
          <a:lstStyle/>
          <a:p>
            <a:r>
              <a:rPr lang="en-US" sz="2400" dirty="0">
                <a:latin typeface="+mj-lt"/>
              </a:rPr>
              <a:t>Technical Activities</a:t>
            </a:r>
          </a:p>
        </p:txBody>
      </p:sp>
      <p:sp>
        <p:nvSpPr>
          <p:cNvPr id="36" name="TextBox 35">
            <a:extLst>
              <a:ext uri="{FF2B5EF4-FFF2-40B4-BE49-F238E27FC236}">
                <a16:creationId xmlns:a16="http://schemas.microsoft.com/office/drawing/2014/main" id="{6DE25BA5-6C57-48FE-87B8-BAD5C54D2F11}"/>
              </a:ext>
            </a:extLst>
          </p:cNvPr>
          <p:cNvSpPr txBox="1"/>
          <p:nvPr/>
        </p:nvSpPr>
        <p:spPr>
          <a:xfrm>
            <a:off x="6917431" y="2666906"/>
            <a:ext cx="2841171" cy="461665"/>
          </a:xfrm>
          <a:prstGeom prst="rect">
            <a:avLst/>
          </a:prstGeom>
          <a:noFill/>
        </p:spPr>
        <p:txBody>
          <a:bodyPr wrap="square" rtlCol="0">
            <a:spAutoFit/>
          </a:bodyPr>
          <a:lstStyle/>
          <a:p>
            <a:r>
              <a:rPr lang="en-US" sz="2400" dirty="0">
                <a:latin typeface="+mj-lt"/>
              </a:rPr>
              <a:t>Standards</a:t>
            </a:r>
          </a:p>
        </p:txBody>
      </p:sp>
      <p:sp>
        <p:nvSpPr>
          <p:cNvPr id="38" name="TextBox 37">
            <a:extLst>
              <a:ext uri="{FF2B5EF4-FFF2-40B4-BE49-F238E27FC236}">
                <a16:creationId xmlns:a16="http://schemas.microsoft.com/office/drawing/2014/main" id="{34807958-A041-4B44-95B1-DFA50366161B}"/>
              </a:ext>
            </a:extLst>
          </p:cNvPr>
          <p:cNvSpPr txBox="1"/>
          <p:nvPr/>
        </p:nvSpPr>
        <p:spPr>
          <a:xfrm>
            <a:off x="6917429" y="3556492"/>
            <a:ext cx="2155372" cy="461665"/>
          </a:xfrm>
          <a:prstGeom prst="rect">
            <a:avLst/>
          </a:prstGeom>
          <a:noFill/>
        </p:spPr>
        <p:txBody>
          <a:bodyPr wrap="square" rtlCol="0">
            <a:spAutoFit/>
          </a:bodyPr>
          <a:lstStyle/>
          <a:p>
            <a:r>
              <a:rPr lang="en-US" sz="2400" dirty="0">
                <a:latin typeface="+mj-lt"/>
              </a:rPr>
              <a:t>Education</a:t>
            </a:r>
          </a:p>
        </p:txBody>
      </p:sp>
      <p:sp>
        <p:nvSpPr>
          <p:cNvPr id="40" name="TextBox 39">
            <a:extLst>
              <a:ext uri="{FF2B5EF4-FFF2-40B4-BE49-F238E27FC236}">
                <a16:creationId xmlns:a16="http://schemas.microsoft.com/office/drawing/2014/main" id="{2A90B175-5F0E-462A-8B60-E1D608FB60C4}"/>
              </a:ext>
            </a:extLst>
          </p:cNvPr>
          <p:cNvSpPr txBox="1"/>
          <p:nvPr/>
        </p:nvSpPr>
        <p:spPr>
          <a:xfrm>
            <a:off x="6923126" y="4595571"/>
            <a:ext cx="3111702" cy="461665"/>
          </a:xfrm>
          <a:prstGeom prst="rect">
            <a:avLst/>
          </a:prstGeom>
          <a:noFill/>
        </p:spPr>
        <p:txBody>
          <a:bodyPr wrap="square" rtlCol="0">
            <a:spAutoFit/>
          </a:bodyPr>
          <a:lstStyle/>
          <a:p>
            <a:r>
              <a:rPr lang="en-US" sz="2400" dirty="0">
                <a:latin typeface="+mj-lt"/>
              </a:rPr>
              <a:t>Networking</a:t>
            </a:r>
          </a:p>
        </p:txBody>
      </p:sp>
      <p:cxnSp>
        <p:nvCxnSpPr>
          <p:cNvPr id="43" name="Straight Connector 42">
            <a:extLst>
              <a:ext uri="{FF2B5EF4-FFF2-40B4-BE49-F238E27FC236}">
                <a16:creationId xmlns:a16="http://schemas.microsoft.com/office/drawing/2014/main" id="{D40C3E43-654B-4BC7-AB67-9C51E5F9ECD8}"/>
              </a:ext>
            </a:extLst>
          </p:cNvPr>
          <p:cNvCxnSpPr>
            <a:cxnSpLocks/>
          </p:cNvCxnSpPr>
          <p:nvPr/>
        </p:nvCxnSpPr>
        <p:spPr>
          <a:xfrm>
            <a:off x="1825896" y="2666903"/>
            <a:ext cx="0" cy="452359"/>
          </a:xfrm>
          <a:prstGeom prst="line">
            <a:avLst/>
          </a:prstGeom>
          <a:ln>
            <a:solidFill>
              <a:srgbClr val="005D49"/>
            </a:solidFill>
          </a:ln>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8F8A11D5-4A84-45D3-AA46-DCE09FB38AC5}"/>
              </a:ext>
            </a:extLst>
          </p:cNvPr>
          <p:cNvPicPr>
            <a:picLocks noChangeAspect="1"/>
          </p:cNvPicPr>
          <p:nvPr/>
        </p:nvPicPr>
        <p:blipFill>
          <a:blip r:embed="rId14"/>
          <a:stretch>
            <a:fillRect/>
          </a:stretch>
        </p:blipFill>
        <p:spPr>
          <a:xfrm>
            <a:off x="1825897" y="4632379"/>
            <a:ext cx="6097" cy="463336"/>
          </a:xfrm>
          <a:prstGeom prst="rect">
            <a:avLst/>
          </a:prstGeom>
        </p:spPr>
      </p:pic>
      <p:sp>
        <p:nvSpPr>
          <p:cNvPr id="5" name="Title 4">
            <a:extLst>
              <a:ext uri="{FF2B5EF4-FFF2-40B4-BE49-F238E27FC236}">
                <a16:creationId xmlns:a16="http://schemas.microsoft.com/office/drawing/2014/main" id="{219C9190-1E39-49EC-9478-0B9E3D2C2280}"/>
              </a:ext>
            </a:extLst>
          </p:cNvPr>
          <p:cNvSpPr>
            <a:spLocks noGrp="1"/>
          </p:cNvSpPr>
          <p:nvPr>
            <p:ph type="title"/>
          </p:nvPr>
        </p:nvSpPr>
        <p:spPr>
          <a:xfrm>
            <a:off x="838201" y="345385"/>
            <a:ext cx="7057522" cy="776713"/>
          </a:xfrm>
        </p:spPr>
        <p:txBody>
          <a:bodyPr/>
          <a:lstStyle/>
          <a:p>
            <a:r>
              <a:rPr lang="en-US" dirty="0"/>
              <a:t>What Can the Council Do For You?</a:t>
            </a:r>
          </a:p>
        </p:txBody>
      </p:sp>
      <p:cxnSp>
        <p:nvCxnSpPr>
          <p:cNvPr id="25" name="Straight Connector 24">
            <a:extLst>
              <a:ext uri="{FF2B5EF4-FFF2-40B4-BE49-F238E27FC236}">
                <a16:creationId xmlns:a16="http://schemas.microsoft.com/office/drawing/2014/main" id="{91043781-A849-4A5E-BABD-1534E3F31575}"/>
              </a:ext>
            </a:extLst>
          </p:cNvPr>
          <p:cNvCxnSpPr>
            <a:cxnSpLocks/>
          </p:cNvCxnSpPr>
          <p:nvPr/>
        </p:nvCxnSpPr>
        <p:spPr>
          <a:xfrm>
            <a:off x="1825896" y="3610787"/>
            <a:ext cx="0" cy="452359"/>
          </a:xfrm>
          <a:prstGeom prst="line">
            <a:avLst/>
          </a:prstGeom>
          <a:ln>
            <a:solidFill>
              <a:srgbClr val="005D4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AA1A686-9D7C-4589-8C09-5BC3280C9968}"/>
              </a:ext>
            </a:extLst>
          </p:cNvPr>
          <p:cNvCxnSpPr>
            <a:cxnSpLocks/>
          </p:cNvCxnSpPr>
          <p:nvPr/>
        </p:nvCxnSpPr>
        <p:spPr>
          <a:xfrm>
            <a:off x="1825896" y="4633557"/>
            <a:ext cx="0" cy="452359"/>
          </a:xfrm>
          <a:prstGeom prst="line">
            <a:avLst/>
          </a:prstGeom>
          <a:ln>
            <a:solidFill>
              <a:srgbClr val="005D4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077B7CB-5D23-43EF-85DC-E5490E0938D3}"/>
              </a:ext>
            </a:extLst>
          </p:cNvPr>
          <p:cNvCxnSpPr>
            <a:cxnSpLocks/>
          </p:cNvCxnSpPr>
          <p:nvPr/>
        </p:nvCxnSpPr>
        <p:spPr>
          <a:xfrm>
            <a:off x="6426032" y="2661043"/>
            <a:ext cx="0" cy="452359"/>
          </a:xfrm>
          <a:prstGeom prst="line">
            <a:avLst/>
          </a:prstGeom>
          <a:ln>
            <a:solidFill>
              <a:srgbClr val="005D4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26E136B-A139-47B8-8AB1-9170A03F29CE}"/>
              </a:ext>
            </a:extLst>
          </p:cNvPr>
          <p:cNvCxnSpPr>
            <a:cxnSpLocks/>
          </p:cNvCxnSpPr>
          <p:nvPr/>
        </p:nvCxnSpPr>
        <p:spPr>
          <a:xfrm>
            <a:off x="6426032" y="3604924"/>
            <a:ext cx="0" cy="452359"/>
          </a:xfrm>
          <a:prstGeom prst="line">
            <a:avLst/>
          </a:prstGeom>
          <a:ln>
            <a:solidFill>
              <a:srgbClr val="005D49"/>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6D92E55-C19C-4565-8647-EB4747259BCE}"/>
              </a:ext>
            </a:extLst>
          </p:cNvPr>
          <p:cNvCxnSpPr>
            <a:cxnSpLocks/>
          </p:cNvCxnSpPr>
          <p:nvPr/>
        </p:nvCxnSpPr>
        <p:spPr>
          <a:xfrm>
            <a:off x="6426032" y="4627698"/>
            <a:ext cx="0" cy="452359"/>
          </a:xfrm>
          <a:prstGeom prst="line">
            <a:avLst/>
          </a:prstGeom>
          <a:ln>
            <a:solidFill>
              <a:srgbClr val="005D49"/>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9D6F543D-F65C-4A1E-82E2-439088C4C801}"/>
              </a:ext>
            </a:extLst>
          </p:cNvPr>
          <p:cNvSpPr txBox="1">
            <a:spLocks/>
          </p:cNvSpPr>
          <p:nvPr/>
        </p:nvSpPr>
        <p:spPr>
          <a:xfrm>
            <a:off x="838200" y="1041039"/>
            <a:ext cx="9559697" cy="923716"/>
          </a:xfrm>
          <a:prstGeom prst="rect">
            <a:avLst/>
          </a:prstGeom>
        </p:spPr>
        <p:txBody>
          <a:bodyPr vert="horz" wrap="square" lIns="91440" tIns="45721" rIns="91440" bIns="45721" rtlCol="0">
            <a:sp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defTabSz="457192">
              <a:spcBef>
                <a:spcPts val="1001"/>
              </a:spcBef>
              <a:buClr>
                <a:srgbClr val="3D3C75"/>
              </a:buClr>
              <a:buNone/>
              <a:defRPr/>
            </a:pPr>
            <a:r>
              <a:rPr lang="en-US" sz="1801" dirty="0">
                <a:solidFill>
                  <a:srgbClr val="222222"/>
                </a:solidFill>
                <a:latin typeface="+mj-lt"/>
              </a:rPr>
              <a:t>As Sensors Council is an IEEE Technical Council and unlike Member Societies, individuals cannot be members of a council. However, IEEE Members can register as Sensors Council participants, receive newsletters, attend Sensors Council sponsored events, and volunteer.</a:t>
            </a:r>
          </a:p>
        </p:txBody>
      </p:sp>
    </p:spTree>
    <p:extLst>
      <p:ext uri="{BB962C8B-B14F-4D97-AF65-F5344CB8AC3E}">
        <p14:creationId xmlns:p14="http://schemas.microsoft.com/office/powerpoint/2010/main" val="199272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25C92A5B-8321-4400-8C50-1D9EAA06DE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72" r="2772"/>
          <a:stretch/>
        </p:blipFill>
        <p:spPr bwMode="auto">
          <a:xfrm>
            <a:off x="2413234" y="1235841"/>
            <a:ext cx="7365532" cy="4386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itle 3">
            <a:extLst>
              <a:ext uri="{FF2B5EF4-FFF2-40B4-BE49-F238E27FC236}">
                <a16:creationId xmlns:a16="http://schemas.microsoft.com/office/drawing/2014/main" id="{1B055ADE-B852-4B44-BF0A-D744D55F8DFA}"/>
              </a:ext>
            </a:extLst>
          </p:cNvPr>
          <p:cNvSpPr txBox="1">
            <a:spLocks/>
          </p:cNvSpPr>
          <p:nvPr/>
        </p:nvSpPr>
        <p:spPr>
          <a:xfrm>
            <a:off x="838200" y="345385"/>
            <a:ext cx="7513321" cy="7081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73A5"/>
                </a:solidFill>
                <a:effectLst/>
                <a:uLnTx/>
                <a:uFillTx/>
                <a:latin typeface="Calibri Light" panose="020F0302020204030204"/>
                <a:ea typeface="+mj-ea"/>
                <a:cs typeface="+mj-cs"/>
              </a:rPr>
              <a:t>Sensors Council’s 26 Member Societies</a:t>
            </a:r>
          </a:p>
        </p:txBody>
      </p:sp>
    </p:spTree>
    <p:extLst>
      <p:ext uri="{BB962C8B-B14F-4D97-AF65-F5344CB8AC3E}">
        <p14:creationId xmlns:p14="http://schemas.microsoft.com/office/powerpoint/2010/main" val="2719643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BD1155-8698-4AF5-A7E8-1557E4774736}"/>
              </a:ext>
            </a:extLst>
          </p:cNvPr>
          <p:cNvSpPr>
            <a:spLocks noGrp="1"/>
          </p:cNvSpPr>
          <p:nvPr>
            <p:ph type="title"/>
          </p:nvPr>
        </p:nvSpPr>
        <p:spPr/>
        <p:txBody>
          <a:bodyPr/>
          <a:lstStyle/>
          <a:p>
            <a:r>
              <a:rPr lang="en-US" dirty="0"/>
              <a:t>Conferences</a:t>
            </a:r>
          </a:p>
        </p:txBody>
      </p:sp>
      <p:sp>
        <p:nvSpPr>
          <p:cNvPr id="37" name="Content Placeholder 2">
            <a:extLst>
              <a:ext uri="{FF2B5EF4-FFF2-40B4-BE49-F238E27FC236}">
                <a16:creationId xmlns:a16="http://schemas.microsoft.com/office/drawing/2014/main" id="{F592C5CF-9935-4154-ABBF-6F3B1A41A1C6}"/>
              </a:ext>
            </a:extLst>
          </p:cNvPr>
          <p:cNvSpPr txBox="1">
            <a:spLocks/>
          </p:cNvSpPr>
          <p:nvPr/>
        </p:nvSpPr>
        <p:spPr>
          <a:xfrm>
            <a:off x="154912" y="5595618"/>
            <a:ext cx="11945648" cy="369462"/>
          </a:xfrm>
          <a:prstGeom prst="rect">
            <a:avLst/>
          </a:prstGeom>
        </p:spPr>
        <p:txBody>
          <a:bodyPr vert="horz" wrap="square" lIns="91440" tIns="45721" rIns="91440" bIns="45721" rtlCol="0">
            <a:sp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1801" dirty="0">
                <a:solidFill>
                  <a:schemeClr val="tx1"/>
                </a:solidFill>
                <a:latin typeface="+mj-lt"/>
                <a:cs typeface="Arial" panose="020B0604020202020204" pitchFamily="34" charset="0"/>
              </a:rPr>
              <a:t>A full list of events and conferences, call for papers, and registration information can be found on </a:t>
            </a:r>
            <a:r>
              <a:rPr lang="en-US" sz="1801" dirty="0">
                <a:solidFill>
                  <a:srgbClr val="0073A5"/>
                </a:solidFill>
                <a:latin typeface="+mj-lt"/>
                <a:cs typeface="Arial" panose="020B0604020202020204" pitchFamily="34" charset="0"/>
              </a:rPr>
              <a:t>ieee-sensors.org/conferences</a:t>
            </a:r>
            <a:r>
              <a:rPr lang="en-US" sz="1801" dirty="0">
                <a:solidFill>
                  <a:schemeClr val="tx1"/>
                </a:solidFill>
                <a:latin typeface="+mj-lt"/>
                <a:cs typeface="Arial" panose="020B0604020202020204" pitchFamily="34" charset="0"/>
              </a:rPr>
              <a:t>.</a:t>
            </a:r>
          </a:p>
        </p:txBody>
      </p:sp>
      <p:sp>
        <p:nvSpPr>
          <p:cNvPr id="62" name="Rectangle: Diagonal Corners Rounded 61">
            <a:extLst>
              <a:ext uri="{FF2B5EF4-FFF2-40B4-BE49-F238E27FC236}">
                <a16:creationId xmlns:a16="http://schemas.microsoft.com/office/drawing/2014/main" id="{73B47EFD-67F3-4867-ADC6-7DCB7E840166}"/>
              </a:ext>
            </a:extLst>
          </p:cNvPr>
          <p:cNvSpPr/>
          <p:nvPr/>
        </p:nvSpPr>
        <p:spPr>
          <a:xfrm>
            <a:off x="8289982" y="1260964"/>
            <a:ext cx="2893079" cy="4063428"/>
          </a:xfrm>
          <a:prstGeom prst="round2DiagRect">
            <a:avLst/>
          </a:prstGeom>
          <a:noFill/>
          <a:ln w="38100">
            <a:solidFill>
              <a:srgbClr val="005D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sp>
        <p:nvSpPr>
          <p:cNvPr id="63" name="Rectangle: Diagonal Corners Rounded 62">
            <a:extLst>
              <a:ext uri="{FF2B5EF4-FFF2-40B4-BE49-F238E27FC236}">
                <a16:creationId xmlns:a16="http://schemas.microsoft.com/office/drawing/2014/main" id="{4652358C-94DF-49F2-8555-FD1B546F9BDE}"/>
              </a:ext>
            </a:extLst>
          </p:cNvPr>
          <p:cNvSpPr/>
          <p:nvPr/>
        </p:nvSpPr>
        <p:spPr>
          <a:xfrm>
            <a:off x="979136" y="1257425"/>
            <a:ext cx="2893079" cy="4066970"/>
          </a:xfrm>
          <a:prstGeom prst="round2DiagRect">
            <a:avLst/>
          </a:prstGeom>
          <a:noFill/>
          <a:ln w="38100">
            <a:solidFill>
              <a:srgbClr val="002F7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sp>
        <p:nvSpPr>
          <p:cNvPr id="64" name="Rectangle: Diagonal Corners Rounded 63">
            <a:extLst>
              <a:ext uri="{FF2B5EF4-FFF2-40B4-BE49-F238E27FC236}">
                <a16:creationId xmlns:a16="http://schemas.microsoft.com/office/drawing/2014/main" id="{96777D8F-5126-4B9A-BD01-A30F512B566E}"/>
              </a:ext>
            </a:extLst>
          </p:cNvPr>
          <p:cNvSpPr/>
          <p:nvPr/>
        </p:nvSpPr>
        <p:spPr>
          <a:xfrm>
            <a:off x="4593526" y="1257424"/>
            <a:ext cx="2893079" cy="4066967"/>
          </a:xfrm>
          <a:prstGeom prst="round2DiagRect">
            <a:avLst/>
          </a:prstGeom>
          <a:noFill/>
          <a:ln w="38100">
            <a:solidFill>
              <a:srgbClr val="015E8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sp>
        <p:nvSpPr>
          <p:cNvPr id="65" name="Content Placeholder 18">
            <a:extLst>
              <a:ext uri="{FF2B5EF4-FFF2-40B4-BE49-F238E27FC236}">
                <a16:creationId xmlns:a16="http://schemas.microsoft.com/office/drawing/2014/main" id="{1739BA29-B620-4DF5-BF84-D535CD532C18}"/>
              </a:ext>
            </a:extLst>
          </p:cNvPr>
          <p:cNvSpPr txBox="1">
            <a:spLocks/>
          </p:cNvSpPr>
          <p:nvPr/>
        </p:nvSpPr>
        <p:spPr>
          <a:xfrm>
            <a:off x="1085346" y="3023206"/>
            <a:ext cx="2650172" cy="1754326"/>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defRPr/>
            </a:pPr>
            <a:r>
              <a:rPr lang="en-US" sz="2400" b="1" dirty="0">
                <a:solidFill>
                  <a:prstClr val="black"/>
                </a:solidFill>
                <a:latin typeface="Calibri Light" panose="020F0302020204030204"/>
              </a:rPr>
              <a:t>IEEE SENSORS Conference</a:t>
            </a:r>
          </a:p>
          <a:p>
            <a:pPr marL="0" indent="0" algn="ctr">
              <a:lnSpc>
                <a:spcPct val="100000"/>
              </a:lnSpc>
              <a:spcBef>
                <a:spcPts val="0"/>
              </a:spcBef>
              <a:buNone/>
              <a:defRPr/>
            </a:pPr>
            <a:endParaRPr lang="en-US" sz="2000" dirty="0">
              <a:solidFill>
                <a:prstClr val="black"/>
              </a:solidFill>
              <a:latin typeface="Calibri Light" panose="020F0302020204030204"/>
            </a:endParaRPr>
          </a:p>
          <a:p>
            <a:pPr marL="0" indent="0" algn="ctr">
              <a:lnSpc>
                <a:spcPct val="100000"/>
              </a:lnSpc>
              <a:spcBef>
                <a:spcPts val="0"/>
              </a:spcBef>
              <a:buNone/>
              <a:defRPr/>
            </a:pPr>
            <a:r>
              <a:rPr lang="en-US" sz="2000" dirty="0">
                <a:solidFill>
                  <a:prstClr val="black"/>
                </a:solidFill>
                <a:latin typeface="Calibri Light" panose="020F0302020204030204"/>
              </a:rPr>
              <a:t>Kobe, Japan</a:t>
            </a:r>
          </a:p>
          <a:p>
            <a:pPr marL="0" indent="0" algn="ctr">
              <a:lnSpc>
                <a:spcPct val="100000"/>
              </a:lnSpc>
              <a:spcBef>
                <a:spcPts val="0"/>
              </a:spcBef>
              <a:buNone/>
              <a:defRPr/>
            </a:pPr>
            <a:r>
              <a:rPr lang="en-US" sz="2000" dirty="0">
                <a:solidFill>
                  <a:prstClr val="black"/>
                </a:solidFill>
                <a:latin typeface="Calibri Light" panose="020F0302020204030204"/>
              </a:rPr>
              <a:t>October 20-23, 2024</a:t>
            </a:r>
          </a:p>
        </p:txBody>
      </p:sp>
      <p:sp>
        <p:nvSpPr>
          <p:cNvPr id="66" name="Text Placeholder 2">
            <a:extLst>
              <a:ext uri="{FF2B5EF4-FFF2-40B4-BE49-F238E27FC236}">
                <a16:creationId xmlns:a16="http://schemas.microsoft.com/office/drawing/2014/main" id="{5511C807-ABF6-4BE1-AA3B-335ECA9DE7A7}"/>
              </a:ext>
            </a:extLst>
          </p:cNvPr>
          <p:cNvSpPr txBox="1">
            <a:spLocks/>
          </p:cNvSpPr>
          <p:nvPr/>
        </p:nvSpPr>
        <p:spPr>
          <a:xfrm>
            <a:off x="606185" y="2238497"/>
            <a:ext cx="517065" cy="3285796"/>
          </a:xfrm>
          <a:prstGeom prst="rect">
            <a:avLst/>
          </a:prstGeom>
        </p:spPr>
        <p:txBody>
          <a:bodyPr vert="vert270" wrap="square" lIns="91440" tIns="45721" rIns="91440" bIns="45721"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rgbClr val="002F7D"/>
                </a:solidFill>
              </a:rPr>
              <a:t>FLAGSHIP CONFERENCE</a:t>
            </a:r>
          </a:p>
        </p:txBody>
      </p:sp>
      <p:pic>
        <p:nvPicPr>
          <p:cNvPr id="68" name="Picture 67">
            <a:extLst>
              <a:ext uri="{FF2B5EF4-FFF2-40B4-BE49-F238E27FC236}">
                <a16:creationId xmlns:a16="http://schemas.microsoft.com/office/drawing/2014/main" id="{6711F9E7-00BC-4DAF-A943-93784510EA9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10192" y="1633510"/>
            <a:ext cx="2259742" cy="832135"/>
          </a:xfrm>
          <a:prstGeom prst="rect">
            <a:avLst/>
          </a:prstGeom>
        </p:spPr>
      </p:pic>
      <p:sp>
        <p:nvSpPr>
          <p:cNvPr id="69" name="TextBox 68">
            <a:extLst>
              <a:ext uri="{FF2B5EF4-FFF2-40B4-BE49-F238E27FC236}">
                <a16:creationId xmlns:a16="http://schemas.microsoft.com/office/drawing/2014/main" id="{EC0AAFD0-3E81-4E99-8782-6845199F52F1}"/>
              </a:ext>
            </a:extLst>
          </p:cNvPr>
          <p:cNvSpPr txBox="1"/>
          <p:nvPr/>
        </p:nvSpPr>
        <p:spPr>
          <a:xfrm>
            <a:off x="4706069" y="2731766"/>
            <a:ext cx="2670092" cy="2154564"/>
          </a:xfrm>
          <a:prstGeom prst="rect">
            <a:avLst/>
          </a:prstGeom>
          <a:noFill/>
        </p:spPr>
        <p:txBody>
          <a:bodyPr wrap="square" rtlCol="0">
            <a:spAutoFit/>
          </a:bodyPr>
          <a:lstStyle/>
          <a:p>
            <a:pPr algn="ctr"/>
            <a:r>
              <a:rPr lang="en-US" sz="2000" b="1" dirty="0">
                <a:latin typeface="+mj-lt"/>
              </a:rPr>
              <a:t>IEEE International Conference on Flexible, Printable Sensors and Systems</a:t>
            </a:r>
          </a:p>
          <a:p>
            <a:pPr algn="ctr"/>
            <a:endParaRPr lang="en-US" sz="1401" dirty="0">
              <a:latin typeface="+mj-lt"/>
            </a:endParaRPr>
          </a:p>
          <a:p>
            <a:pPr algn="ctr"/>
            <a:r>
              <a:rPr lang="en-US" sz="2000" dirty="0">
                <a:latin typeface="+mj-lt"/>
              </a:rPr>
              <a:t>Tampere, Finland</a:t>
            </a:r>
          </a:p>
          <a:p>
            <a:pPr lvl="0" algn="ctr"/>
            <a:r>
              <a:rPr lang="en-US" sz="2000" dirty="0">
                <a:latin typeface="+mj-lt"/>
              </a:rPr>
              <a:t>June 30 – July 3, 2024</a:t>
            </a:r>
            <a:endParaRPr lang="en-US" sz="841" dirty="0">
              <a:latin typeface="+mj-lt"/>
            </a:endParaRPr>
          </a:p>
        </p:txBody>
      </p:sp>
      <p:pic>
        <p:nvPicPr>
          <p:cNvPr id="70" name="Picture 69">
            <a:extLst>
              <a:ext uri="{FF2B5EF4-FFF2-40B4-BE49-F238E27FC236}">
                <a16:creationId xmlns:a16="http://schemas.microsoft.com/office/drawing/2014/main" id="{D4FC26FA-E5E2-4B4A-9FAD-75B5F0F84E8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69342" y="1892487"/>
            <a:ext cx="2543285" cy="550566"/>
          </a:xfrm>
          <a:prstGeom prst="rect">
            <a:avLst/>
          </a:prstGeom>
        </p:spPr>
      </p:pic>
      <p:sp>
        <p:nvSpPr>
          <p:cNvPr id="74" name="TextBox 73">
            <a:extLst>
              <a:ext uri="{FF2B5EF4-FFF2-40B4-BE49-F238E27FC236}">
                <a16:creationId xmlns:a16="http://schemas.microsoft.com/office/drawing/2014/main" id="{8A373C23-6F79-4C36-B2D4-5623C2D6DAA4}"/>
              </a:ext>
            </a:extLst>
          </p:cNvPr>
          <p:cNvSpPr txBox="1"/>
          <p:nvPr/>
        </p:nvSpPr>
        <p:spPr>
          <a:xfrm>
            <a:off x="8451153" y="2911899"/>
            <a:ext cx="2570735" cy="1938992"/>
          </a:xfrm>
          <a:prstGeom prst="rect">
            <a:avLst/>
          </a:prstGeom>
          <a:noFill/>
        </p:spPr>
        <p:txBody>
          <a:bodyPr wrap="square">
            <a:spAutoFit/>
          </a:bodyPr>
          <a:lstStyle/>
          <a:p>
            <a:pPr algn="ctr" defTabSz="914384">
              <a:defRPr/>
            </a:pPr>
            <a:r>
              <a:rPr lang="en-US" sz="2000" b="1" dirty="0">
                <a:solidFill>
                  <a:prstClr val="black"/>
                </a:solidFill>
                <a:latin typeface="Calibri Light" panose="020F0302020204030204"/>
              </a:rPr>
              <a:t>IEEE International Symposium on Inertial Sensors and Systems</a:t>
            </a:r>
            <a:br>
              <a:rPr lang="en-US" sz="2000" dirty="0">
                <a:solidFill>
                  <a:prstClr val="black"/>
                </a:solidFill>
                <a:latin typeface="Calibri" panose="020F0502020204030204"/>
              </a:rPr>
            </a:br>
            <a:endParaRPr lang="en-US" sz="2000" dirty="0">
              <a:solidFill>
                <a:prstClr val="black"/>
              </a:solidFill>
              <a:latin typeface="Calibri" panose="020F0502020204030204"/>
            </a:endParaRPr>
          </a:p>
          <a:p>
            <a:pPr algn="ctr" defTabSz="914384">
              <a:defRPr/>
            </a:pPr>
            <a:r>
              <a:rPr lang="en-US" sz="2000" dirty="0">
                <a:solidFill>
                  <a:prstClr val="black"/>
                </a:solidFill>
                <a:latin typeface="Calibri Light" panose="020F0302020204030204"/>
              </a:rPr>
              <a:t>Hiroshima, Japan</a:t>
            </a:r>
            <a:br>
              <a:rPr lang="en-US" sz="2000" dirty="0">
                <a:solidFill>
                  <a:prstClr val="black"/>
                </a:solidFill>
                <a:latin typeface="Calibri Light" panose="020F0302020204030204"/>
              </a:rPr>
            </a:br>
            <a:r>
              <a:rPr lang="en-US" sz="2000" dirty="0">
                <a:solidFill>
                  <a:prstClr val="black"/>
                </a:solidFill>
                <a:latin typeface="Calibri Light" panose="020F0302020204030204"/>
              </a:rPr>
              <a:t>March 25-28, 2024</a:t>
            </a:r>
          </a:p>
        </p:txBody>
      </p:sp>
      <p:pic>
        <p:nvPicPr>
          <p:cNvPr id="2" name="Picture 1">
            <a:extLst>
              <a:ext uri="{FF2B5EF4-FFF2-40B4-BE49-F238E27FC236}">
                <a16:creationId xmlns:a16="http://schemas.microsoft.com/office/drawing/2014/main" id="{D33E666B-E08E-0E55-9F1D-6AB8DBC4308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22284" y="1836896"/>
            <a:ext cx="2364195" cy="597110"/>
          </a:xfrm>
          <a:prstGeom prst="rect">
            <a:avLst/>
          </a:prstGeom>
        </p:spPr>
      </p:pic>
    </p:spTree>
    <p:extLst>
      <p:ext uri="{BB962C8B-B14F-4D97-AF65-F5344CB8AC3E}">
        <p14:creationId xmlns:p14="http://schemas.microsoft.com/office/powerpoint/2010/main" val="2521085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BD1155-8698-4AF5-A7E8-1557E4774736}"/>
              </a:ext>
            </a:extLst>
          </p:cNvPr>
          <p:cNvSpPr>
            <a:spLocks noGrp="1"/>
          </p:cNvSpPr>
          <p:nvPr>
            <p:ph type="title"/>
          </p:nvPr>
        </p:nvSpPr>
        <p:spPr/>
        <p:txBody>
          <a:bodyPr/>
          <a:lstStyle/>
          <a:p>
            <a:r>
              <a:rPr lang="en-US" dirty="0"/>
              <a:t>Conferences</a:t>
            </a:r>
          </a:p>
        </p:txBody>
      </p:sp>
      <p:sp>
        <p:nvSpPr>
          <p:cNvPr id="37" name="Content Placeholder 2">
            <a:extLst>
              <a:ext uri="{FF2B5EF4-FFF2-40B4-BE49-F238E27FC236}">
                <a16:creationId xmlns:a16="http://schemas.microsoft.com/office/drawing/2014/main" id="{F592C5CF-9935-4154-ABBF-6F3B1A41A1C6}"/>
              </a:ext>
            </a:extLst>
          </p:cNvPr>
          <p:cNvSpPr txBox="1">
            <a:spLocks/>
          </p:cNvSpPr>
          <p:nvPr/>
        </p:nvSpPr>
        <p:spPr>
          <a:xfrm>
            <a:off x="154912" y="5595618"/>
            <a:ext cx="11945648" cy="369462"/>
          </a:xfrm>
          <a:prstGeom prst="rect">
            <a:avLst/>
          </a:prstGeom>
        </p:spPr>
        <p:txBody>
          <a:bodyPr vert="horz" wrap="square" lIns="91440" tIns="45721" rIns="91440" bIns="45721" rtlCol="0">
            <a:sp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1801" dirty="0">
                <a:solidFill>
                  <a:schemeClr val="tx1"/>
                </a:solidFill>
                <a:latin typeface="+mj-lt"/>
                <a:cs typeface="Arial" panose="020B0604020202020204" pitchFamily="34" charset="0"/>
              </a:rPr>
              <a:t>A full list of events and conferences, call for papers, and registration information can be found on </a:t>
            </a:r>
            <a:r>
              <a:rPr lang="en-US" sz="1801" dirty="0">
                <a:solidFill>
                  <a:srgbClr val="0073A5"/>
                </a:solidFill>
                <a:latin typeface="+mj-lt"/>
                <a:cs typeface="Arial" panose="020B0604020202020204" pitchFamily="34" charset="0"/>
              </a:rPr>
              <a:t>ieee-sensors.org/conferences</a:t>
            </a:r>
            <a:r>
              <a:rPr lang="en-US" sz="1801" dirty="0">
                <a:solidFill>
                  <a:schemeClr val="tx1"/>
                </a:solidFill>
                <a:latin typeface="+mj-lt"/>
                <a:cs typeface="Arial" panose="020B0604020202020204" pitchFamily="34" charset="0"/>
              </a:rPr>
              <a:t>.</a:t>
            </a:r>
          </a:p>
        </p:txBody>
      </p:sp>
      <p:sp>
        <p:nvSpPr>
          <p:cNvPr id="62" name="Rectangle: Diagonal Corners Rounded 61">
            <a:extLst>
              <a:ext uri="{FF2B5EF4-FFF2-40B4-BE49-F238E27FC236}">
                <a16:creationId xmlns:a16="http://schemas.microsoft.com/office/drawing/2014/main" id="{73B47EFD-67F3-4867-ADC6-7DCB7E840166}"/>
              </a:ext>
            </a:extLst>
          </p:cNvPr>
          <p:cNvSpPr/>
          <p:nvPr/>
        </p:nvSpPr>
        <p:spPr>
          <a:xfrm>
            <a:off x="8289982" y="1260964"/>
            <a:ext cx="2893079" cy="4063428"/>
          </a:xfrm>
          <a:prstGeom prst="round2DiagRect">
            <a:avLst/>
          </a:prstGeom>
          <a:noFill/>
          <a:ln w="38100">
            <a:solidFill>
              <a:srgbClr val="005D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sp>
        <p:nvSpPr>
          <p:cNvPr id="63" name="Rectangle: Diagonal Corners Rounded 62">
            <a:extLst>
              <a:ext uri="{FF2B5EF4-FFF2-40B4-BE49-F238E27FC236}">
                <a16:creationId xmlns:a16="http://schemas.microsoft.com/office/drawing/2014/main" id="{4652358C-94DF-49F2-8555-FD1B546F9BDE}"/>
              </a:ext>
            </a:extLst>
          </p:cNvPr>
          <p:cNvSpPr/>
          <p:nvPr/>
        </p:nvSpPr>
        <p:spPr>
          <a:xfrm>
            <a:off x="979136" y="1257425"/>
            <a:ext cx="2893079" cy="4066970"/>
          </a:xfrm>
          <a:prstGeom prst="round2DiagRect">
            <a:avLst/>
          </a:prstGeom>
          <a:noFill/>
          <a:ln w="38100">
            <a:solidFill>
              <a:srgbClr val="002F7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sp>
        <p:nvSpPr>
          <p:cNvPr id="64" name="Rectangle: Diagonal Corners Rounded 63">
            <a:extLst>
              <a:ext uri="{FF2B5EF4-FFF2-40B4-BE49-F238E27FC236}">
                <a16:creationId xmlns:a16="http://schemas.microsoft.com/office/drawing/2014/main" id="{96777D8F-5126-4B9A-BD01-A30F512B566E}"/>
              </a:ext>
            </a:extLst>
          </p:cNvPr>
          <p:cNvSpPr/>
          <p:nvPr/>
        </p:nvSpPr>
        <p:spPr>
          <a:xfrm>
            <a:off x="4593526" y="1257424"/>
            <a:ext cx="2893079" cy="4066967"/>
          </a:xfrm>
          <a:prstGeom prst="round2DiagRect">
            <a:avLst/>
          </a:prstGeom>
          <a:noFill/>
          <a:ln w="38100">
            <a:solidFill>
              <a:srgbClr val="015E8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sp>
        <p:nvSpPr>
          <p:cNvPr id="65" name="Content Placeholder 18">
            <a:extLst>
              <a:ext uri="{FF2B5EF4-FFF2-40B4-BE49-F238E27FC236}">
                <a16:creationId xmlns:a16="http://schemas.microsoft.com/office/drawing/2014/main" id="{1739BA29-B620-4DF5-BF84-D535CD532C18}"/>
              </a:ext>
            </a:extLst>
          </p:cNvPr>
          <p:cNvSpPr txBox="1">
            <a:spLocks/>
          </p:cNvSpPr>
          <p:nvPr/>
        </p:nvSpPr>
        <p:spPr>
          <a:xfrm>
            <a:off x="1100589" y="3013181"/>
            <a:ext cx="2650172" cy="1631216"/>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defRPr/>
            </a:pPr>
            <a:r>
              <a:rPr lang="en-US" sz="2000" b="1" dirty="0">
                <a:solidFill>
                  <a:prstClr val="black"/>
                </a:solidFill>
                <a:latin typeface="Calibri Light" panose="020F0302020204030204"/>
              </a:rPr>
              <a:t>IEEE Applied Sensing Conference</a:t>
            </a:r>
          </a:p>
          <a:p>
            <a:pPr marL="0" indent="0" algn="ctr">
              <a:lnSpc>
                <a:spcPct val="100000"/>
              </a:lnSpc>
              <a:spcBef>
                <a:spcPts val="0"/>
              </a:spcBef>
              <a:buNone/>
              <a:defRPr/>
            </a:pPr>
            <a:endParaRPr lang="en-US" sz="2000" dirty="0">
              <a:solidFill>
                <a:prstClr val="black"/>
              </a:solidFill>
              <a:latin typeface="Calibri Light" panose="020F0302020204030204"/>
            </a:endParaRPr>
          </a:p>
          <a:p>
            <a:pPr marL="0" indent="0" algn="ctr">
              <a:lnSpc>
                <a:spcPct val="100000"/>
              </a:lnSpc>
              <a:spcBef>
                <a:spcPts val="0"/>
              </a:spcBef>
              <a:buNone/>
              <a:defRPr/>
            </a:pPr>
            <a:r>
              <a:rPr lang="en-US" sz="2000" dirty="0">
                <a:solidFill>
                  <a:prstClr val="black"/>
                </a:solidFill>
                <a:latin typeface="Calibri Light" panose="020F0302020204030204"/>
              </a:rPr>
              <a:t>Goa, India</a:t>
            </a:r>
          </a:p>
          <a:p>
            <a:pPr marL="0" indent="0" algn="ctr">
              <a:lnSpc>
                <a:spcPct val="100000"/>
              </a:lnSpc>
              <a:spcBef>
                <a:spcPts val="0"/>
              </a:spcBef>
              <a:buNone/>
              <a:defRPr/>
            </a:pPr>
            <a:r>
              <a:rPr lang="en-US" sz="2000" dirty="0">
                <a:solidFill>
                  <a:prstClr val="black"/>
                </a:solidFill>
                <a:latin typeface="Calibri Light" panose="020F0302020204030204"/>
              </a:rPr>
              <a:t>January 22-24, 2024</a:t>
            </a:r>
            <a:endParaRPr lang="en-US" sz="2400" dirty="0">
              <a:solidFill>
                <a:prstClr val="black"/>
              </a:solidFill>
              <a:latin typeface="Calibri Light" panose="020F0302020204030204"/>
            </a:endParaRPr>
          </a:p>
        </p:txBody>
      </p:sp>
      <p:pic>
        <p:nvPicPr>
          <p:cNvPr id="68" name="Picture 67">
            <a:extLst>
              <a:ext uri="{FF2B5EF4-FFF2-40B4-BE49-F238E27FC236}">
                <a16:creationId xmlns:a16="http://schemas.microsoft.com/office/drawing/2014/main" id="{6711F9E7-00BC-4DAF-A943-93784510EA9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41218" y="1760633"/>
            <a:ext cx="2197690" cy="685113"/>
          </a:xfrm>
          <a:prstGeom prst="rect">
            <a:avLst/>
          </a:prstGeom>
        </p:spPr>
      </p:pic>
      <p:sp>
        <p:nvSpPr>
          <p:cNvPr id="69" name="TextBox 68">
            <a:extLst>
              <a:ext uri="{FF2B5EF4-FFF2-40B4-BE49-F238E27FC236}">
                <a16:creationId xmlns:a16="http://schemas.microsoft.com/office/drawing/2014/main" id="{EC0AAFD0-3E81-4E99-8782-6845199F52F1}"/>
              </a:ext>
            </a:extLst>
          </p:cNvPr>
          <p:cNvSpPr txBox="1"/>
          <p:nvPr/>
        </p:nvSpPr>
        <p:spPr>
          <a:xfrm>
            <a:off x="4705017" y="3074350"/>
            <a:ext cx="2670092" cy="1631216"/>
          </a:xfrm>
          <a:prstGeom prst="rect">
            <a:avLst/>
          </a:prstGeom>
          <a:noFill/>
        </p:spPr>
        <p:txBody>
          <a:bodyPr wrap="square" rtlCol="0">
            <a:spAutoFit/>
          </a:bodyPr>
          <a:lstStyle/>
          <a:p>
            <a:pPr marL="0" indent="0" algn="ctr">
              <a:lnSpc>
                <a:spcPct val="100000"/>
              </a:lnSpc>
              <a:spcBef>
                <a:spcPts val="0"/>
              </a:spcBef>
              <a:buNone/>
              <a:defRPr/>
            </a:pPr>
            <a:r>
              <a:rPr lang="en-US" sz="2000" b="1" dirty="0">
                <a:solidFill>
                  <a:prstClr val="black"/>
                </a:solidFill>
                <a:latin typeface="Calibri Light" panose="020F0302020204030204"/>
              </a:rPr>
              <a:t>IEEE </a:t>
            </a:r>
            <a:r>
              <a:rPr lang="en-US" sz="2000" b="1" dirty="0" err="1">
                <a:solidFill>
                  <a:prstClr val="black"/>
                </a:solidFill>
                <a:latin typeface="Calibri Light" panose="020F0302020204030204"/>
              </a:rPr>
              <a:t>BioSensors</a:t>
            </a:r>
            <a:r>
              <a:rPr lang="en-US" sz="2000" b="1" dirty="0">
                <a:solidFill>
                  <a:prstClr val="black"/>
                </a:solidFill>
                <a:latin typeface="Calibri Light" panose="020F0302020204030204"/>
              </a:rPr>
              <a:t> Conference</a:t>
            </a:r>
          </a:p>
          <a:p>
            <a:pPr marL="0" indent="0" algn="ctr">
              <a:lnSpc>
                <a:spcPct val="100000"/>
              </a:lnSpc>
              <a:spcBef>
                <a:spcPts val="0"/>
              </a:spcBef>
              <a:buNone/>
              <a:defRPr/>
            </a:pPr>
            <a:endParaRPr lang="en-US" sz="2000" dirty="0">
              <a:solidFill>
                <a:prstClr val="black"/>
              </a:solidFill>
              <a:latin typeface="Calibri Light" panose="020F0302020204030204"/>
            </a:endParaRPr>
          </a:p>
          <a:p>
            <a:pPr marL="0" indent="0" algn="ctr">
              <a:lnSpc>
                <a:spcPct val="100000"/>
              </a:lnSpc>
              <a:spcBef>
                <a:spcPts val="0"/>
              </a:spcBef>
              <a:buNone/>
              <a:defRPr/>
            </a:pPr>
            <a:r>
              <a:rPr lang="en-US" sz="2000" dirty="0">
                <a:solidFill>
                  <a:prstClr val="black"/>
                </a:solidFill>
                <a:latin typeface="Calibri Light" panose="020F0302020204030204"/>
              </a:rPr>
              <a:t>Cambridge, UK</a:t>
            </a:r>
          </a:p>
          <a:p>
            <a:pPr marL="0" indent="0" algn="ctr">
              <a:lnSpc>
                <a:spcPct val="100000"/>
              </a:lnSpc>
              <a:spcBef>
                <a:spcPts val="0"/>
              </a:spcBef>
              <a:buNone/>
              <a:defRPr/>
            </a:pPr>
            <a:r>
              <a:rPr lang="en-US" sz="2000" dirty="0">
                <a:solidFill>
                  <a:prstClr val="black"/>
                </a:solidFill>
                <a:latin typeface="Calibri Light" panose="020F0302020204030204"/>
              </a:rPr>
              <a:t>July 28-30, 2024</a:t>
            </a:r>
          </a:p>
        </p:txBody>
      </p:sp>
      <p:sp>
        <p:nvSpPr>
          <p:cNvPr id="74" name="TextBox 73">
            <a:extLst>
              <a:ext uri="{FF2B5EF4-FFF2-40B4-BE49-F238E27FC236}">
                <a16:creationId xmlns:a16="http://schemas.microsoft.com/office/drawing/2014/main" id="{8A373C23-6F79-4C36-B2D4-5623C2D6DAA4}"/>
              </a:ext>
            </a:extLst>
          </p:cNvPr>
          <p:cNvSpPr txBox="1"/>
          <p:nvPr/>
        </p:nvSpPr>
        <p:spPr>
          <a:xfrm>
            <a:off x="8416391" y="3009653"/>
            <a:ext cx="2640258" cy="1760610"/>
          </a:xfrm>
          <a:prstGeom prst="rect">
            <a:avLst/>
          </a:prstGeom>
          <a:noFill/>
        </p:spPr>
        <p:txBody>
          <a:bodyPr wrap="square">
            <a:spAutoFit/>
          </a:bodyPr>
          <a:lstStyle/>
          <a:p>
            <a:pPr algn="ctr"/>
            <a:r>
              <a:rPr lang="en-US" sz="2000" b="1" dirty="0">
                <a:latin typeface="+mj-lt"/>
              </a:rPr>
              <a:t>IEEE Conference on Agrifood Electronics</a:t>
            </a:r>
          </a:p>
          <a:p>
            <a:pPr algn="ctr"/>
            <a:endParaRPr lang="en-US" sz="2000" dirty="0">
              <a:latin typeface="+mj-lt"/>
            </a:endParaRPr>
          </a:p>
          <a:p>
            <a:pPr algn="ctr"/>
            <a:r>
              <a:rPr lang="en-US" sz="2000" dirty="0">
                <a:latin typeface="+mj-lt"/>
              </a:rPr>
              <a:t>Xanthi, Greece</a:t>
            </a:r>
          </a:p>
          <a:p>
            <a:pPr algn="ctr"/>
            <a:r>
              <a:rPr lang="en-US" sz="2000" dirty="0">
                <a:latin typeface="+mj-lt"/>
              </a:rPr>
              <a:t>September 26-28, 2024</a:t>
            </a:r>
          </a:p>
          <a:p>
            <a:pPr lvl="0" algn="ctr"/>
            <a:endParaRPr lang="en-US" sz="841" dirty="0">
              <a:latin typeface="+mj-lt"/>
            </a:endParaRPr>
          </a:p>
        </p:txBody>
      </p:sp>
      <p:pic>
        <p:nvPicPr>
          <p:cNvPr id="2" name="Picture 1">
            <a:extLst>
              <a:ext uri="{FF2B5EF4-FFF2-40B4-BE49-F238E27FC236}">
                <a16:creationId xmlns:a16="http://schemas.microsoft.com/office/drawing/2014/main" id="{46E5E823-6A13-C9CD-8D58-A0C0A0B8DA2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37587" y="1353301"/>
            <a:ext cx="1578937" cy="1260887"/>
          </a:xfrm>
          <a:prstGeom prst="rect">
            <a:avLst/>
          </a:prstGeom>
        </p:spPr>
      </p:pic>
      <p:pic>
        <p:nvPicPr>
          <p:cNvPr id="5" name="Picture 4">
            <a:extLst>
              <a:ext uri="{FF2B5EF4-FFF2-40B4-BE49-F238E27FC236}">
                <a16:creationId xmlns:a16="http://schemas.microsoft.com/office/drawing/2014/main" id="{84E849FD-2C05-DBDF-23E7-897DA53D17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1558" y="1527829"/>
            <a:ext cx="1889924" cy="1150720"/>
          </a:xfrm>
          <a:prstGeom prst="rect">
            <a:avLst/>
          </a:prstGeom>
        </p:spPr>
      </p:pic>
    </p:spTree>
    <p:extLst>
      <p:ext uri="{BB962C8B-B14F-4D97-AF65-F5344CB8AC3E}">
        <p14:creationId xmlns:p14="http://schemas.microsoft.com/office/powerpoint/2010/main" val="70424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EEABF116-A9AD-4DB4-A398-6502675A7B74}"/>
              </a:ext>
            </a:extLst>
          </p:cNvPr>
          <p:cNvSpPr txBox="1">
            <a:spLocks/>
          </p:cNvSpPr>
          <p:nvPr/>
        </p:nvSpPr>
        <p:spPr>
          <a:xfrm>
            <a:off x="838203" y="345385"/>
            <a:ext cx="6368647" cy="7081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0073A5"/>
                </a:solidFill>
              </a:rPr>
              <a:t>IEEE SENSORS Conference Locations</a:t>
            </a:r>
          </a:p>
        </p:txBody>
      </p:sp>
      <p:grpSp>
        <p:nvGrpSpPr>
          <p:cNvPr id="7" name="Group 6">
            <a:extLst>
              <a:ext uri="{FF2B5EF4-FFF2-40B4-BE49-F238E27FC236}">
                <a16:creationId xmlns:a16="http://schemas.microsoft.com/office/drawing/2014/main" id="{CC8DBB5E-38E1-46B0-A0D1-E2C3D63B729F}"/>
              </a:ext>
            </a:extLst>
          </p:cNvPr>
          <p:cNvGrpSpPr/>
          <p:nvPr/>
        </p:nvGrpSpPr>
        <p:grpSpPr>
          <a:xfrm>
            <a:off x="671176" y="1586855"/>
            <a:ext cx="2222458" cy="3684291"/>
            <a:chOff x="348021" y="1664746"/>
            <a:chExt cx="2222459" cy="3684292"/>
          </a:xfrm>
        </p:grpSpPr>
        <p:sp>
          <p:nvSpPr>
            <p:cNvPr id="32" name="Rectangle 31">
              <a:extLst>
                <a:ext uri="{FF2B5EF4-FFF2-40B4-BE49-F238E27FC236}">
                  <a16:creationId xmlns:a16="http://schemas.microsoft.com/office/drawing/2014/main" id="{41B3A535-7131-4941-AA08-E0FF0692AF6E}"/>
                </a:ext>
              </a:extLst>
            </p:cNvPr>
            <p:cNvSpPr/>
            <p:nvPr/>
          </p:nvSpPr>
          <p:spPr>
            <a:xfrm>
              <a:off x="348021" y="2597515"/>
              <a:ext cx="2222459" cy="2751523"/>
            </a:xfrm>
            <a:prstGeom prst="rect">
              <a:avLst/>
            </a:prstGeom>
            <a:noFill/>
          </p:spPr>
          <p:txBody>
            <a:bodyPr wrap="square">
              <a:spAutoFit/>
            </a:bodyPr>
            <a:lstStyle/>
            <a:p>
              <a:pPr lvl="0" algn="ctr" fontAlgn="base">
                <a:spcBef>
                  <a:spcPct val="65000"/>
                </a:spcBef>
                <a:spcAft>
                  <a:spcPct val="0"/>
                </a:spcAft>
              </a:pPr>
              <a:r>
                <a:rPr lang="en-US" altLang="en-US" sz="1800" b="1" dirty="0">
                  <a:latin typeface="+mj-lt"/>
                  <a:ea typeface="MS PGothic" panose="020B0600070205080204" pitchFamily="34" charset="-128"/>
                </a:rPr>
                <a:t>3-Year International Geographic Rotation</a:t>
              </a:r>
            </a:p>
            <a:p>
              <a:pPr lvl="0" algn="ctr" fontAlgn="base">
                <a:spcBef>
                  <a:spcPct val="65000"/>
                </a:spcBef>
                <a:spcAft>
                  <a:spcPct val="0"/>
                </a:spcAft>
              </a:pPr>
              <a:endParaRPr lang="en-US" altLang="en-US" sz="1800" dirty="0">
                <a:latin typeface="+mj-lt"/>
                <a:ea typeface="MS PGothic" panose="020B0600070205080204" pitchFamily="34" charset="-128"/>
              </a:endParaRPr>
            </a:p>
            <a:p>
              <a:pPr lvl="0" algn="ctr" fontAlgn="base">
                <a:spcBef>
                  <a:spcPct val="65000"/>
                </a:spcBef>
                <a:spcAft>
                  <a:spcPct val="0"/>
                </a:spcAft>
              </a:pPr>
              <a:r>
                <a:rPr lang="en-US" altLang="en-US" sz="1800" dirty="0">
                  <a:latin typeface="+mj-lt"/>
                  <a:ea typeface="MS PGothic" panose="020B0600070205080204" pitchFamily="34" charset="-128"/>
                </a:rPr>
                <a:t>Americas</a:t>
              </a:r>
            </a:p>
            <a:p>
              <a:pPr lvl="0" algn="ctr" fontAlgn="base">
                <a:spcBef>
                  <a:spcPct val="65000"/>
                </a:spcBef>
                <a:spcAft>
                  <a:spcPct val="0"/>
                </a:spcAft>
              </a:pPr>
              <a:r>
                <a:rPr lang="en-US" altLang="en-US" sz="1800" dirty="0">
                  <a:latin typeface="+mj-lt"/>
                  <a:ea typeface="MS PGothic" panose="020B0600070205080204" pitchFamily="34" charset="-128"/>
                </a:rPr>
                <a:t>Europe/Middle-East/Africa</a:t>
              </a:r>
            </a:p>
            <a:p>
              <a:pPr lvl="0" algn="ctr" fontAlgn="base">
                <a:spcBef>
                  <a:spcPct val="65000"/>
                </a:spcBef>
                <a:spcAft>
                  <a:spcPct val="0"/>
                </a:spcAft>
              </a:pPr>
              <a:r>
                <a:rPr lang="en-US" altLang="en-US" sz="1800" dirty="0">
                  <a:latin typeface="+mj-lt"/>
                  <a:ea typeface="MS PGothic" panose="020B0600070205080204" pitchFamily="34" charset="-128"/>
                </a:rPr>
                <a:t>Asia/Pacific</a:t>
              </a:r>
              <a:endParaRPr lang="en-US" altLang="en-US" sz="841" dirty="0">
                <a:latin typeface="+mj-lt"/>
                <a:ea typeface="MS PGothic" panose="020B0600070205080204" pitchFamily="34" charset="-128"/>
              </a:endParaRPr>
            </a:p>
          </p:txBody>
        </p:sp>
        <p:cxnSp>
          <p:nvCxnSpPr>
            <p:cNvPr id="35" name="Straight Connector 34">
              <a:extLst>
                <a:ext uri="{FF2B5EF4-FFF2-40B4-BE49-F238E27FC236}">
                  <a16:creationId xmlns:a16="http://schemas.microsoft.com/office/drawing/2014/main" id="{A9B4C1A5-D980-4DE8-B94E-D3C8A63CA136}"/>
                </a:ext>
              </a:extLst>
            </p:cNvPr>
            <p:cNvCxnSpPr/>
            <p:nvPr/>
          </p:nvCxnSpPr>
          <p:spPr>
            <a:xfrm>
              <a:off x="489441" y="3475176"/>
              <a:ext cx="1920967" cy="0"/>
            </a:xfrm>
            <a:prstGeom prst="line">
              <a:avLst/>
            </a:prstGeom>
            <a:ln w="28575">
              <a:solidFill>
                <a:srgbClr val="005D49"/>
              </a:solidFill>
            </a:ln>
          </p:spPr>
          <p:style>
            <a:lnRef idx="1">
              <a:schemeClr val="accent1"/>
            </a:lnRef>
            <a:fillRef idx="0">
              <a:schemeClr val="accent1"/>
            </a:fillRef>
            <a:effectRef idx="0">
              <a:schemeClr val="accent1"/>
            </a:effectRef>
            <a:fontRef idx="minor">
              <a:schemeClr val="tx1"/>
            </a:fontRef>
          </p:style>
        </p:cxnSp>
        <p:pic>
          <p:nvPicPr>
            <p:cNvPr id="6" name="Graphic 5" descr="Map with pin">
              <a:extLst>
                <a:ext uri="{FF2B5EF4-FFF2-40B4-BE49-F238E27FC236}">
                  <a16:creationId xmlns:a16="http://schemas.microsoft.com/office/drawing/2014/main" id="{151A94F4-AFBA-4AB2-B04F-9AA05285D57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3241" y="1664746"/>
              <a:ext cx="914400" cy="914400"/>
            </a:xfrm>
            <a:prstGeom prst="rect">
              <a:avLst/>
            </a:prstGeom>
          </p:spPr>
        </p:pic>
      </p:grpSp>
      <p:pic>
        <p:nvPicPr>
          <p:cNvPr id="13" name="Picture 12">
            <a:extLst>
              <a:ext uri="{FF2B5EF4-FFF2-40B4-BE49-F238E27FC236}">
                <a16:creationId xmlns:a16="http://schemas.microsoft.com/office/drawing/2014/main" id="{5240F31B-9A93-4C65-B06A-CB0A381521A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09093" y="709870"/>
            <a:ext cx="7744707" cy="5374827"/>
          </a:xfrm>
          <a:prstGeom prst="rect">
            <a:avLst/>
          </a:prstGeom>
        </p:spPr>
      </p:pic>
    </p:spTree>
    <p:extLst>
      <p:ext uri="{BB962C8B-B14F-4D97-AF65-F5344CB8AC3E}">
        <p14:creationId xmlns:p14="http://schemas.microsoft.com/office/powerpoint/2010/main" val="165084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BD1155-8698-4AF5-A7E8-1557E4774736}"/>
              </a:ext>
            </a:extLst>
          </p:cNvPr>
          <p:cNvSpPr>
            <a:spLocks noGrp="1"/>
          </p:cNvSpPr>
          <p:nvPr>
            <p:ph type="title"/>
          </p:nvPr>
        </p:nvSpPr>
        <p:spPr/>
        <p:txBody>
          <a:bodyPr/>
          <a:lstStyle/>
          <a:p>
            <a:r>
              <a:rPr lang="en-US" dirty="0"/>
              <a:t>Industry Focused Events</a:t>
            </a:r>
          </a:p>
        </p:txBody>
      </p:sp>
      <p:grpSp>
        <p:nvGrpSpPr>
          <p:cNvPr id="3" name="Group 2">
            <a:extLst>
              <a:ext uri="{FF2B5EF4-FFF2-40B4-BE49-F238E27FC236}">
                <a16:creationId xmlns:a16="http://schemas.microsoft.com/office/drawing/2014/main" id="{5DE20D8B-A60B-04D8-CD42-D4C73F563A8E}"/>
              </a:ext>
            </a:extLst>
          </p:cNvPr>
          <p:cNvGrpSpPr/>
          <p:nvPr/>
        </p:nvGrpSpPr>
        <p:grpSpPr>
          <a:xfrm>
            <a:off x="2270244" y="1291100"/>
            <a:ext cx="2893079" cy="4066967"/>
            <a:chOff x="4649460" y="1291101"/>
            <a:chExt cx="2893079" cy="4066967"/>
          </a:xfrm>
        </p:grpSpPr>
        <p:sp>
          <p:nvSpPr>
            <p:cNvPr id="64" name="Rectangle: Diagonal Corners Rounded 63">
              <a:extLst>
                <a:ext uri="{FF2B5EF4-FFF2-40B4-BE49-F238E27FC236}">
                  <a16:creationId xmlns:a16="http://schemas.microsoft.com/office/drawing/2014/main" id="{96777D8F-5126-4B9A-BD01-A30F512B566E}"/>
                </a:ext>
              </a:extLst>
            </p:cNvPr>
            <p:cNvSpPr/>
            <p:nvPr/>
          </p:nvSpPr>
          <p:spPr>
            <a:xfrm>
              <a:off x="4649460" y="1291101"/>
              <a:ext cx="2893079" cy="4066967"/>
            </a:xfrm>
            <a:prstGeom prst="round2DiagRect">
              <a:avLst/>
            </a:prstGeom>
            <a:noFill/>
            <a:ln w="38100">
              <a:solidFill>
                <a:srgbClr val="015E8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84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EC0AAFD0-3E81-4E99-8782-6845199F52F1}"/>
                </a:ext>
              </a:extLst>
            </p:cNvPr>
            <p:cNvSpPr txBox="1"/>
            <p:nvPr/>
          </p:nvSpPr>
          <p:spPr>
            <a:xfrm>
              <a:off x="4760953" y="2941738"/>
              <a:ext cx="267009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Light" panose="020F0302020204030204"/>
                  <a:ea typeface="+mn-ea"/>
                  <a:cs typeface="+mn-cs"/>
                </a:rPr>
                <a:t>IEEE Sensor Interfaces Meeting</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dirty="0">
                  <a:solidFill>
                    <a:prstClr val="black"/>
                  </a:solidFill>
                  <a:latin typeface="Calibri Light" panose="020F0302020204030204"/>
                </a:rPr>
                <a:t>San Diego, CA, USA</a:t>
              </a: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April 25-26, 2024</a:t>
              </a:r>
            </a:p>
          </p:txBody>
        </p:sp>
      </p:grpSp>
      <p:sp>
        <p:nvSpPr>
          <p:cNvPr id="2" name="Rectangle: Diagonal Corners Rounded 1">
            <a:extLst>
              <a:ext uri="{FF2B5EF4-FFF2-40B4-BE49-F238E27FC236}">
                <a16:creationId xmlns:a16="http://schemas.microsoft.com/office/drawing/2014/main" id="{C48AD31B-1EBD-3B68-EEF4-683BDA26731F}"/>
              </a:ext>
            </a:extLst>
          </p:cNvPr>
          <p:cNvSpPr/>
          <p:nvPr/>
        </p:nvSpPr>
        <p:spPr>
          <a:xfrm>
            <a:off x="7028679" y="1277184"/>
            <a:ext cx="2893079" cy="4066967"/>
          </a:xfrm>
          <a:prstGeom prst="round2DiagRect">
            <a:avLst/>
          </a:prstGeom>
          <a:noFill/>
          <a:ln w="38100">
            <a:solidFill>
              <a:srgbClr val="005D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84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CC0AC49-AB3D-4078-1D32-0B447959BF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5014" y="2049708"/>
            <a:ext cx="2600405" cy="289489"/>
          </a:xfrm>
          <a:prstGeom prst="rect">
            <a:avLst/>
          </a:prstGeom>
        </p:spPr>
      </p:pic>
      <p:sp>
        <p:nvSpPr>
          <p:cNvPr id="8" name="TextBox 7">
            <a:extLst>
              <a:ext uri="{FF2B5EF4-FFF2-40B4-BE49-F238E27FC236}">
                <a16:creationId xmlns:a16="http://schemas.microsoft.com/office/drawing/2014/main" id="{71297946-19D2-82BB-8EA7-F88A5D231C35}"/>
              </a:ext>
            </a:extLst>
          </p:cNvPr>
          <p:cNvSpPr txBox="1"/>
          <p:nvPr/>
        </p:nvSpPr>
        <p:spPr>
          <a:xfrm>
            <a:off x="7140171" y="2941737"/>
            <a:ext cx="2670092" cy="1662122"/>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Light" panose="020F0302020204030204"/>
                <a:ea typeface="+mn-ea"/>
                <a:cs typeface="+mn-cs"/>
              </a:rPr>
              <a:t>IEEE Sensors in Spotlight</a:t>
            </a: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401"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Boston, MA, USA</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May 31, 2024</a:t>
            </a:r>
            <a:endParaRPr kumimoji="0" lang="en-US" sz="841"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6" name="Picture 5">
            <a:extLst>
              <a:ext uri="{FF2B5EF4-FFF2-40B4-BE49-F238E27FC236}">
                <a16:creationId xmlns:a16="http://schemas.microsoft.com/office/drawing/2014/main" id="{E1AB67F9-7A5A-5D05-BAC4-DB7B7DE74153}"/>
              </a:ext>
            </a:extLst>
          </p:cNvPr>
          <p:cNvPicPr>
            <a:picLocks noChangeAspect="1"/>
          </p:cNvPicPr>
          <p:nvPr/>
        </p:nvPicPr>
        <p:blipFill>
          <a:blip r:embed="rId3"/>
          <a:stretch>
            <a:fillRect/>
          </a:stretch>
        </p:blipFill>
        <p:spPr>
          <a:xfrm>
            <a:off x="2381737" y="1658094"/>
            <a:ext cx="2670092" cy="783227"/>
          </a:xfrm>
          <a:prstGeom prst="rect">
            <a:avLst/>
          </a:prstGeom>
        </p:spPr>
      </p:pic>
    </p:spTree>
    <p:extLst>
      <p:ext uri="{BB962C8B-B14F-4D97-AF65-F5344CB8AC3E}">
        <p14:creationId xmlns:p14="http://schemas.microsoft.com/office/powerpoint/2010/main" val="5548511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11715</TotalTime>
  <Words>1261</Words>
  <Application>Microsoft Office PowerPoint</Application>
  <PresentationFormat>Widescreen</PresentationFormat>
  <Paragraphs>262</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Open Sans</vt:lpstr>
      <vt:lpstr>Wingdings 3</vt:lpstr>
      <vt:lpstr>Office Theme</vt:lpstr>
      <vt:lpstr>PowerPoint Presentation</vt:lpstr>
      <vt:lpstr>About the Sensors Council</vt:lpstr>
      <vt:lpstr>Executive Committee</vt:lpstr>
      <vt:lpstr>What Can the Council Do For You?</vt:lpstr>
      <vt:lpstr>PowerPoint Presentation</vt:lpstr>
      <vt:lpstr>Conferences</vt:lpstr>
      <vt:lpstr>Conferences</vt:lpstr>
      <vt:lpstr>PowerPoint Presentation</vt:lpstr>
      <vt:lpstr>Industry Focused Events</vt:lpstr>
      <vt:lpstr>PowerPoint Presentation</vt:lpstr>
      <vt:lpstr>IEEE Sensors Journal</vt:lpstr>
      <vt:lpstr>PowerPoint Presentation</vt:lpstr>
      <vt:lpstr>PowerPoint Presentation</vt:lpstr>
      <vt:lpstr>PowerPoint Presentation</vt:lpstr>
      <vt:lpstr>Distinguished Lecturer Program 2024</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Example Here</dc:title>
  <dc:creator>Hough,Mackenzie C</dc:creator>
  <cp:lastModifiedBy>Brooke Johnson</cp:lastModifiedBy>
  <cp:revision>129</cp:revision>
  <dcterms:created xsi:type="dcterms:W3CDTF">2020-08-31T14:34:28Z</dcterms:created>
  <dcterms:modified xsi:type="dcterms:W3CDTF">2024-02-28T18:57:01Z</dcterms:modified>
</cp:coreProperties>
</file>